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1"/>
          </a:solidFill>
        </a:fill>
      </a:tcStyle>
    </a:firstCol>
    <a:la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1"/>
          </a:solidFill>
        </a:fill>
      </a:tcStyle>
    </a:lastRow>
    <a:fir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3"/>
          </a:solidFill>
        </a:fill>
      </a:tcStyle>
    </a:firstCol>
    <a:la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3"/>
          </a:solidFill>
        </a:fill>
      </a:tcStyle>
    </a:lastRow>
    <a:fir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6"/>
          </a:solidFill>
        </a:fill>
      </a:tcStyle>
    </a:firstCol>
    <a:la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6"/>
          </a:solidFill>
        </a:fill>
      </a:tcStyle>
    </a:lastRow>
    <a:fir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3462"/>
          </a:solidFill>
        </a:fill>
      </a:tcStyle>
    </a:band2H>
    <a:firstCol>
      <a:tcTxStyle b="on" i="off">
        <a:fontRef idx="minor">
          <a:srgbClr val="003462"/>
        </a:fontRef>
        <a:srgbClr val="00346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3462"/>
          </a:solidFill>
        </a:fill>
      </a:tcStyle>
    </a:lastRow>
    <a:firstRow>
      <a:tcTxStyle b="on" i="off">
        <a:fontRef idx="minor">
          <a:srgbClr val="003462"/>
        </a:fontRef>
        <a:srgbClr val="003462"/>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000000"/>
          </a:solidFill>
        </a:fill>
      </a:tcStyle>
    </a:firstCol>
    <a:la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38100" cap="flat">
              <a:solidFill>
                <a:srgbClr val="003462"/>
              </a:solidFill>
              <a:prstDash val="solid"/>
              <a:round/>
            </a:ln>
          </a:top>
          <a:bottom>
            <a:ln w="127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000000"/>
          </a:solidFill>
        </a:fill>
      </a:tcStyle>
    </a:lastRow>
    <a:firstRow>
      <a:tcTxStyle b="on" i="off">
        <a:fontRef idx="minor">
          <a:srgbClr val="003462"/>
        </a:fontRef>
        <a:srgbClr val="003462"/>
      </a:tcTxStyle>
      <a:tcStyle>
        <a:tcBdr>
          <a:left>
            <a:ln w="12700" cap="flat">
              <a:solidFill>
                <a:srgbClr val="003462"/>
              </a:solidFill>
              <a:prstDash val="solid"/>
              <a:round/>
            </a:ln>
          </a:left>
          <a:right>
            <a:ln w="12700" cap="flat">
              <a:solidFill>
                <a:srgbClr val="003462"/>
              </a:solidFill>
              <a:prstDash val="solid"/>
              <a:round/>
            </a:ln>
          </a:right>
          <a:top>
            <a:ln w="12700" cap="flat">
              <a:solidFill>
                <a:srgbClr val="003462"/>
              </a:solidFill>
              <a:prstDash val="solid"/>
              <a:round/>
            </a:ln>
          </a:top>
          <a:bottom>
            <a:ln w="38100" cap="flat">
              <a:solidFill>
                <a:srgbClr val="003462"/>
              </a:solidFill>
              <a:prstDash val="solid"/>
              <a:round/>
            </a:ln>
          </a:bottom>
          <a:insideH>
            <a:ln w="12700" cap="flat">
              <a:solidFill>
                <a:srgbClr val="003462"/>
              </a:solidFill>
              <a:prstDash val="solid"/>
              <a:round/>
            </a:ln>
          </a:insideH>
          <a:insideV>
            <a:ln w="12700" cap="flat">
              <a:solidFill>
                <a:srgbClr val="003462"/>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77" autoAdjust="0"/>
  </p:normalViewPr>
  <p:slideViewPr>
    <p:cSldViewPr snapToGrid="0" snapToObjects="1">
      <p:cViewPr>
        <p:scale>
          <a:sx n="45" d="100"/>
          <a:sy n="45" d="100"/>
        </p:scale>
        <p:origin x="-200" y="-344"/>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5323768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olo">
    <p:bg>
      <p:bgPr>
        <a:solidFill>
          <a:srgbClr val="003462"/>
        </a:solidFill>
        <a:effectLst/>
      </p:bgPr>
    </p:bg>
    <p:spTree>
      <p:nvGrpSpPr>
        <p:cNvPr id="1" name=""/>
        <p:cNvGrpSpPr/>
        <p:nvPr/>
      </p:nvGrpSpPr>
      <p:grpSpPr>
        <a:xfrm>
          <a:off x="0" y="0"/>
          <a:ext cx="0" cy="0"/>
          <a:chOff x="0" y="0"/>
          <a:chExt cx="0" cy="0"/>
        </a:xfrm>
      </p:grpSpPr>
      <p:sp>
        <p:nvSpPr>
          <p:cNvPr id="11" name="Corpo livello uno…"/>
          <p:cNvSpPr txBox="1">
            <a:spLocks noGrp="1"/>
          </p:cNvSpPr>
          <p:nvPr>
            <p:ph type="body" sz="quarter" idx="1" hasCustomPrompt="1"/>
          </p:nvPr>
        </p:nvSpPr>
        <p:spPr>
          <a:xfrm>
            <a:off x="1201340" y="118471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sz="3600" b="1">
                <a:solidFill>
                  <a:srgbClr val="FFFFFF"/>
                </a:solidFill>
              </a:defRPr>
            </a:lvl1pPr>
            <a:lvl2pPr marL="1066800" indent="-457200" defTabSz="825500">
              <a:lnSpc>
                <a:spcPct val="100000"/>
              </a:lnSpc>
              <a:spcBef>
                <a:spcPts val="0"/>
              </a:spcBef>
              <a:defRPr sz="3600" b="1">
                <a:solidFill>
                  <a:srgbClr val="FFFFFF"/>
                </a:solidFill>
              </a:defRPr>
            </a:lvl2pPr>
            <a:lvl3pPr marL="1676400" indent="-457200" defTabSz="825500">
              <a:lnSpc>
                <a:spcPct val="100000"/>
              </a:lnSpc>
              <a:spcBef>
                <a:spcPts val="0"/>
              </a:spcBef>
              <a:defRPr sz="3600" b="1">
                <a:solidFill>
                  <a:srgbClr val="FFFFFF"/>
                </a:solidFill>
              </a:defRPr>
            </a:lvl3pPr>
            <a:lvl4pPr marL="2286000" indent="-457200" defTabSz="825500">
              <a:lnSpc>
                <a:spcPct val="100000"/>
              </a:lnSpc>
              <a:spcBef>
                <a:spcPts val="0"/>
              </a:spcBef>
              <a:defRPr sz="3600" b="1">
                <a:solidFill>
                  <a:srgbClr val="FFFFFF"/>
                </a:solidFill>
              </a:defRPr>
            </a:lvl4pPr>
            <a:lvl5pPr marL="2895600" indent="-457200" defTabSz="825500">
              <a:lnSpc>
                <a:spcPct val="100000"/>
              </a:lnSpc>
              <a:spcBef>
                <a:spcPts val="0"/>
              </a:spcBef>
              <a:defRPr sz="3600" b="1">
                <a:solidFill>
                  <a:srgbClr val="FFFFFF"/>
                </a:solidFill>
              </a:defRPr>
            </a:lvl5pPr>
          </a:lstStyle>
          <a:p>
            <a:r>
              <a:t>Autore e data</a:t>
            </a:r>
          </a:p>
          <a:p>
            <a:pPr lvl="1"/>
            <a:endParaRPr/>
          </a:p>
          <a:p>
            <a:pPr lvl="2"/>
            <a:endParaRPr/>
          </a:p>
          <a:p>
            <a:pPr lvl="3"/>
            <a:endParaRPr/>
          </a:p>
          <a:p>
            <a:pPr lvl="4"/>
            <a:endParaRPr/>
          </a:p>
        </p:txBody>
      </p:sp>
      <p:sp>
        <p:nvSpPr>
          <p:cNvPr id="12" name="Titolo presentazione"/>
          <p:cNvSpPr txBox="1">
            <a:spLocks noGrp="1"/>
          </p:cNvSpPr>
          <p:nvPr>
            <p:ph type="title" hasCustomPrompt="1"/>
          </p:nvPr>
        </p:nvSpPr>
        <p:spPr>
          <a:xfrm>
            <a:off x="1206496" y="2574991"/>
            <a:ext cx="21971005" cy="4648202"/>
          </a:xfrm>
          <a:prstGeom prst="rect">
            <a:avLst/>
          </a:prstGeom>
        </p:spPr>
        <p:txBody>
          <a:bodyPr anchor="b"/>
          <a:lstStyle>
            <a:lvl1pPr>
              <a:defRPr sz="11600" spc="-232">
                <a:solidFill>
                  <a:srgbClr val="FFFFFF"/>
                </a:solidFill>
              </a:defRPr>
            </a:lvl1pPr>
          </a:lstStyle>
          <a:p>
            <a:r>
              <a:t>Titolo presentazione</a:t>
            </a:r>
          </a:p>
        </p:txBody>
      </p:sp>
      <p:sp>
        <p:nvSpPr>
          <p:cNvPr id="13" name="Corpo livello uno…"/>
          <p:cNvSpPr txBox="1">
            <a:spLocks noGrp="1"/>
          </p:cNvSpPr>
          <p:nvPr>
            <p:ph type="body" sz="quarter" idx="21" hasCustomPrompt="1"/>
          </p:nvPr>
        </p:nvSpPr>
        <p:spPr>
          <a:xfrm>
            <a:off x="1201342" y="7210490"/>
            <a:ext cx="21971002" cy="1905002"/>
          </a:xfrm>
          <a:prstGeom prst="rect">
            <a:avLst/>
          </a:prstGeom>
        </p:spPr>
        <p:txBody>
          <a:bodyPr numCol="1" spcCol="38100"/>
          <a:lstStyle>
            <a:lvl1pPr marL="0" indent="0" defTabSz="825500">
              <a:lnSpc>
                <a:spcPct val="100000"/>
              </a:lnSpc>
              <a:spcBef>
                <a:spcPts val="0"/>
              </a:spcBef>
              <a:buSzTx/>
              <a:buNone/>
              <a:defRPr sz="5500" b="1">
                <a:solidFill>
                  <a:schemeClr val="accent1"/>
                </a:solidFill>
              </a:defRPr>
            </a:lvl1pPr>
          </a:lstStyle>
          <a:p>
            <a:r>
              <a:t>Sottotitolo presentazione</a:t>
            </a:r>
          </a:p>
        </p:txBody>
      </p:sp>
      <p:sp>
        <p:nvSpPr>
          <p:cNvPr id="14"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98" name="Corpo livello uno…"/>
          <p:cNvSpPr txBox="1">
            <a:spLocks noGrp="1"/>
          </p:cNvSpPr>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solidFill>
                  <a:srgbClr val="004D80"/>
                </a:solidFill>
                <a:latin typeface="Helvetica Neue Medium"/>
                <a:ea typeface="Helvetica Neue Medium"/>
                <a:cs typeface="Helvetica Neue Medium"/>
                <a:sym typeface="Helvetica Neue Medium"/>
              </a:defRPr>
            </a:lvl5pPr>
          </a:lstStyle>
          <a:p>
            <a:r>
              <a:t>Dichiarazione</a:t>
            </a:r>
          </a:p>
          <a:p>
            <a:pPr lvl="1"/>
            <a:endParaRPr/>
          </a:p>
          <a:p>
            <a:pPr lvl="2"/>
            <a:endParaRPr/>
          </a:p>
          <a:p>
            <a:pPr lvl="3"/>
            <a:endParaRPr/>
          </a:p>
          <a:p>
            <a:pPr lvl="4"/>
            <a:endParaRPr/>
          </a:p>
        </p:txBody>
      </p:sp>
      <p:sp>
        <p:nvSpPr>
          <p:cNvPr id="99"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06" name="Corpo livello uno…"/>
          <p:cNvSpPr txBox="1">
            <a:spLocks noGrp="1"/>
          </p:cNvSpPr>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sz="25000" b="1" spc="-250">
                <a:solidFill>
                  <a:srgbClr val="004D80"/>
                </a:solidFill>
              </a:defRPr>
            </a:lvl1pPr>
            <a:lvl2pPr marL="0" indent="0" algn="ctr">
              <a:lnSpc>
                <a:spcPct val="80000"/>
              </a:lnSpc>
              <a:spcBef>
                <a:spcPts val="0"/>
              </a:spcBef>
              <a:buSzTx/>
              <a:buNone/>
              <a:defRPr sz="25000" b="1" spc="-250">
                <a:solidFill>
                  <a:srgbClr val="004D80"/>
                </a:solidFill>
              </a:defRPr>
            </a:lvl2pPr>
            <a:lvl3pPr marL="0" indent="0" algn="ctr">
              <a:lnSpc>
                <a:spcPct val="80000"/>
              </a:lnSpc>
              <a:spcBef>
                <a:spcPts val="0"/>
              </a:spcBef>
              <a:buSzTx/>
              <a:buNone/>
              <a:defRPr sz="25000" b="1" spc="-250">
                <a:solidFill>
                  <a:srgbClr val="004D80"/>
                </a:solidFill>
              </a:defRPr>
            </a:lvl3pPr>
            <a:lvl4pPr marL="0" indent="0" algn="ctr">
              <a:lnSpc>
                <a:spcPct val="80000"/>
              </a:lnSpc>
              <a:spcBef>
                <a:spcPts val="0"/>
              </a:spcBef>
              <a:buSzTx/>
              <a:buNone/>
              <a:defRPr sz="25000" b="1" spc="-250">
                <a:solidFill>
                  <a:srgbClr val="004D80"/>
                </a:solidFill>
              </a:defRPr>
            </a:lvl4pPr>
            <a:lvl5pPr marL="0" indent="0" algn="ctr">
              <a:lnSpc>
                <a:spcPct val="80000"/>
              </a:lnSpc>
              <a:spcBef>
                <a:spcPts val="0"/>
              </a:spcBef>
              <a:buSzTx/>
              <a:buNone/>
              <a:defRPr sz="25000" b="1" spc="-250">
                <a:solidFill>
                  <a:srgbClr val="004D80"/>
                </a:solidFill>
              </a:defRPr>
            </a:lvl5pPr>
          </a:lstStyle>
          <a:p>
            <a:r>
              <a:t>100%</a:t>
            </a:r>
          </a:p>
          <a:p>
            <a:pPr lvl="1"/>
            <a:endParaRPr/>
          </a:p>
          <a:p>
            <a:pPr lvl="2"/>
            <a:endParaRPr/>
          </a:p>
          <a:p>
            <a:pPr lvl="3"/>
            <a:endParaRPr/>
          </a:p>
          <a:p>
            <a:pPr lvl="4"/>
            <a:endParaRPr/>
          </a:p>
        </p:txBody>
      </p:sp>
      <p:sp>
        <p:nvSpPr>
          <p:cNvPr id="107" name="Dettagli informazione"/>
          <p:cNvSpPr txBox="1">
            <a:spLocks noGrp="1"/>
          </p:cNvSpPr>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sz="5500" b="1"/>
            </a:lvl1pPr>
          </a:lstStyle>
          <a:p>
            <a:r>
              <a:t>Dettagli informazione</a:t>
            </a:r>
          </a:p>
        </p:txBody>
      </p:sp>
      <p:sp>
        <p:nvSpPr>
          <p:cNvPr id="108"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15" name="Corpo livello uno…"/>
          <p:cNvSpPr txBox="1">
            <a:spLocks noGrp="1"/>
          </p:cNvSpPr>
          <p:nvPr>
            <p:ph type="body" sz="quarter" idx="1" hasCustomPrompt="1"/>
          </p:nvPr>
        </p:nvSpPr>
        <p:spPr>
          <a:xfrm>
            <a:off x="2480824" y="10675453"/>
            <a:ext cx="20149254"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Attribuzione</a:t>
            </a:r>
          </a:p>
          <a:p>
            <a:pPr lvl="1"/>
            <a:endParaRPr/>
          </a:p>
          <a:p>
            <a:pPr lvl="2"/>
            <a:endParaRPr/>
          </a:p>
          <a:p>
            <a:pPr lvl="3"/>
            <a:endParaRPr/>
          </a:p>
          <a:p>
            <a:pPr lvl="4"/>
            <a:endParaRPr/>
          </a:p>
        </p:txBody>
      </p:sp>
      <p:sp>
        <p:nvSpPr>
          <p:cNvPr id="116" name="Corpo livello uno…"/>
          <p:cNvSpPr txBox="1">
            <a:spLocks noGrp="1"/>
          </p:cNvSpPr>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z="8500" spc="-200">
                <a:solidFill>
                  <a:srgbClr val="004D80"/>
                </a:solidFill>
                <a:latin typeface="Helvetica Neue Medium"/>
                <a:ea typeface="Helvetica Neue Medium"/>
                <a:cs typeface="Helvetica Neue Medium"/>
                <a:sym typeface="Helvetica Neue Medium"/>
              </a:defRPr>
            </a:lvl1pPr>
          </a:lstStyle>
          <a:p>
            <a:r>
              <a:t>“Citazione degna di nota”</a:t>
            </a:r>
          </a:p>
        </p:txBody>
      </p:sp>
      <p:sp>
        <p:nvSpPr>
          <p:cNvPr id="117"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24" name="617931575_1991x1322.jpg"/>
          <p:cNvSpPr>
            <a:spLocks noGrp="1"/>
          </p:cNvSpPr>
          <p:nvPr>
            <p:ph type="pic" sz="quarter" idx="21"/>
          </p:nvPr>
        </p:nvSpPr>
        <p:spPr>
          <a:xfrm>
            <a:off x="15436504" y="1270000"/>
            <a:ext cx="8167168" cy="5422900"/>
          </a:xfrm>
          <a:prstGeom prst="rect">
            <a:avLst/>
          </a:prstGeom>
        </p:spPr>
        <p:txBody>
          <a:bodyPr lIns="91439" tIns="45719" rIns="91439" bIns="45719" numCol="1" spcCol="38100">
            <a:noAutofit/>
          </a:bodyPr>
          <a:lstStyle/>
          <a:p>
            <a:endParaRPr/>
          </a:p>
        </p:txBody>
      </p:sp>
      <p:sp>
        <p:nvSpPr>
          <p:cNvPr id="125" name="740627569_2880x1920.jpg"/>
          <p:cNvSpPr>
            <a:spLocks noGrp="1"/>
          </p:cNvSpPr>
          <p:nvPr>
            <p:ph type="pic" sz="quarter" idx="22"/>
          </p:nvPr>
        </p:nvSpPr>
        <p:spPr>
          <a:xfrm>
            <a:off x="15461772" y="7085972"/>
            <a:ext cx="8148415" cy="5432277"/>
          </a:xfrm>
          <a:prstGeom prst="rect">
            <a:avLst/>
          </a:prstGeom>
        </p:spPr>
        <p:txBody>
          <a:bodyPr lIns="91439" tIns="45719" rIns="91439" bIns="45719" numCol="1" spcCol="38100">
            <a:noAutofit/>
          </a:bodyPr>
          <a:lstStyle/>
          <a:p>
            <a:endParaRPr/>
          </a:p>
        </p:txBody>
      </p:sp>
      <p:sp>
        <p:nvSpPr>
          <p:cNvPr id="126" name="996267730_2880x1920.jpg"/>
          <p:cNvSpPr>
            <a:spLocks noGrp="1"/>
          </p:cNvSpPr>
          <p:nvPr>
            <p:ph type="pic" idx="23"/>
          </p:nvPr>
        </p:nvSpPr>
        <p:spPr>
          <a:xfrm>
            <a:off x="-124636" y="1270000"/>
            <a:ext cx="16859220" cy="11239480"/>
          </a:xfrm>
          <a:prstGeom prst="rect">
            <a:avLst/>
          </a:prstGeom>
        </p:spPr>
        <p:txBody>
          <a:bodyPr lIns="91439" tIns="45719" rIns="91439" bIns="45719" numCol="1" spcCol="38100">
            <a:noAutofit/>
          </a:bodyPr>
          <a:lstStyle/>
          <a:p>
            <a:endParaRPr/>
          </a:p>
        </p:txBody>
      </p:sp>
      <p:sp>
        <p:nvSpPr>
          <p:cNvPr id="127"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996267730_2880x1920.jpg"/>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135"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42"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foto">
    <p:spTree>
      <p:nvGrpSpPr>
        <p:cNvPr id="1" name=""/>
        <p:cNvGrpSpPr/>
        <p:nvPr/>
      </p:nvGrpSpPr>
      <p:grpSpPr>
        <a:xfrm>
          <a:off x="0" y="0"/>
          <a:ext cx="0" cy="0"/>
          <a:chOff x="0" y="0"/>
          <a:chExt cx="0" cy="0"/>
        </a:xfrm>
      </p:grpSpPr>
      <p:sp>
        <p:nvSpPr>
          <p:cNvPr id="21" name="740627569_2880x1920.jpg"/>
          <p:cNvSpPr>
            <a:spLocks noGrp="1"/>
          </p:cNvSpPr>
          <p:nvPr>
            <p:ph type="pic" idx="21"/>
          </p:nvPr>
        </p:nvSpPr>
        <p:spPr>
          <a:xfrm>
            <a:off x="0" y="-1270000"/>
            <a:ext cx="24384000" cy="16256000"/>
          </a:xfrm>
          <a:prstGeom prst="rect">
            <a:avLst/>
          </a:prstGeom>
        </p:spPr>
        <p:txBody>
          <a:bodyPr lIns="91439" tIns="45719" rIns="91439" bIns="45719" numCol="1" spcCol="38100">
            <a:noAutofit/>
          </a:bodyPr>
          <a:lstStyle/>
          <a:p>
            <a:endParaRPr/>
          </a:p>
        </p:txBody>
      </p:sp>
      <p:sp>
        <p:nvSpPr>
          <p:cNvPr id="22" name="Titolo presentazion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Titolo presentazione</a:t>
            </a:r>
          </a:p>
        </p:txBody>
      </p:sp>
      <p:sp>
        <p:nvSpPr>
          <p:cNvPr id="23" name="Corpo livello uno…"/>
          <p:cNvSpPr txBox="1">
            <a:spLocks noGrp="1"/>
          </p:cNvSpPr>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Autore e data</a:t>
            </a:r>
          </a:p>
          <a:p>
            <a:pPr lvl="1"/>
            <a:endParaRPr/>
          </a:p>
          <a:p>
            <a:pPr lvl="2"/>
            <a:endParaRPr/>
          </a:p>
          <a:p>
            <a:pPr lvl="3"/>
            <a:endParaRPr/>
          </a:p>
          <a:p>
            <a:pPr lvl="4"/>
            <a:endParaRPr/>
          </a:p>
        </p:txBody>
      </p:sp>
      <p:sp>
        <p:nvSpPr>
          <p:cNvPr id="24" name="Corpo livello uno…"/>
          <p:cNvSpPr txBox="1">
            <a:spLocks noGrp="1"/>
          </p:cNvSpPr>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sz="5500" b="1">
                <a:solidFill>
                  <a:srgbClr val="FFFFFF"/>
                </a:solidFill>
              </a:defRPr>
            </a:lvl1pPr>
          </a:lstStyle>
          <a:p>
            <a:r>
              <a:t>Sottotitolo presentazione</a:t>
            </a:r>
          </a:p>
        </p:txBody>
      </p:sp>
      <p:sp>
        <p:nvSpPr>
          <p:cNvPr id="25"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32" name="136959463_1989x1321.jpg"/>
          <p:cNvSpPr>
            <a:spLocks noGrp="1"/>
          </p:cNvSpPr>
          <p:nvPr>
            <p:ph type="pic" idx="21"/>
          </p:nvPr>
        </p:nvSpPr>
        <p:spPr>
          <a:xfrm>
            <a:off x="9226574" y="1270000"/>
            <a:ext cx="16840152" cy="11184436"/>
          </a:xfrm>
          <a:prstGeom prst="rect">
            <a:avLst/>
          </a:prstGeom>
        </p:spPr>
        <p:txBody>
          <a:bodyPr lIns="91439" tIns="45719" rIns="91439" bIns="45719" numCol="1" spcCol="38100">
            <a:noAutofit/>
          </a:bodyPr>
          <a:lstStyle/>
          <a:p>
            <a:endParaRPr/>
          </a:p>
        </p:txBody>
      </p:sp>
      <p:sp>
        <p:nvSpPr>
          <p:cNvPr id="33" name="Titolo"/>
          <p:cNvSpPr txBox="1">
            <a:spLocks noGrp="1"/>
          </p:cNvSpPr>
          <p:nvPr>
            <p:ph type="title" hasCustomPrompt="1"/>
          </p:nvPr>
        </p:nvSpPr>
        <p:spPr>
          <a:xfrm>
            <a:off x="1206500" y="1270000"/>
            <a:ext cx="9779000" cy="5882274"/>
          </a:xfrm>
          <a:prstGeom prst="rect">
            <a:avLst/>
          </a:prstGeom>
        </p:spPr>
        <p:txBody>
          <a:bodyPr anchor="b"/>
          <a:lstStyle/>
          <a:p>
            <a:r>
              <a:t>Titolo</a:t>
            </a:r>
          </a:p>
        </p:txBody>
      </p:sp>
      <p:sp>
        <p:nvSpPr>
          <p:cNvPr id="34" name="Corpo livello uno…"/>
          <p:cNvSpPr txBox="1">
            <a:spLocks noGrp="1"/>
          </p:cNvSpPr>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Sottotitolo diapositiva</a:t>
            </a:r>
          </a:p>
          <a:p>
            <a:pPr lvl="1"/>
            <a:endParaRPr/>
          </a:p>
          <a:p>
            <a:pPr lvl="2"/>
            <a:endParaRPr/>
          </a:p>
          <a:p>
            <a:pPr lvl="3"/>
            <a:endParaRPr/>
          </a:p>
          <a:p>
            <a:pPr lvl="4"/>
            <a:endParaRPr/>
          </a:p>
        </p:txBody>
      </p:sp>
      <p:sp>
        <p:nvSpPr>
          <p:cNvPr id="35" name="Numero diapositiva"/>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42" name="Titolo"/>
          <p:cNvSpPr txBox="1">
            <a:spLocks noGrp="1"/>
          </p:cNvSpPr>
          <p:nvPr>
            <p:ph type="title" hasCustomPrompt="1"/>
          </p:nvPr>
        </p:nvSpPr>
        <p:spPr>
          <a:xfrm>
            <a:off x="1206500" y="952500"/>
            <a:ext cx="21971000" cy="1433164"/>
          </a:xfrm>
          <a:prstGeom prst="rect">
            <a:avLst/>
          </a:prstGeom>
        </p:spPr>
        <p:txBody>
          <a:bodyPr/>
          <a:lstStyle/>
          <a:p>
            <a:r>
              <a:t>Titolo</a:t>
            </a:r>
          </a:p>
        </p:txBody>
      </p:sp>
      <p:sp>
        <p:nvSpPr>
          <p:cNvPr id="43" name="Corpo livello uno…"/>
          <p:cNvSpPr txBox="1">
            <a:spLocks noGrp="1"/>
          </p:cNvSpPr>
          <p:nvPr>
            <p:ph type="body" sz="quarter" idx="1" hasCustomPrompt="1"/>
          </p:nvPr>
        </p:nvSpPr>
        <p:spPr>
          <a:xfrm>
            <a:off x="1206500" y="2245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Sottotitolo diapositiva</a:t>
            </a:r>
          </a:p>
          <a:p>
            <a:pPr lvl="1"/>
            <a:endParaRPr/>
          </a:p>
          <a:p>
            <a:pPr lvl="2"/>
            <a:endParaRPr/>
          </a:p>
          <a:p>
            <a:pPr lvl="3"/>
            <a:endParaRPr/>
          </a:p>
          <a:p>
            <a:pPr lvl="4"/>
            <a:endParaRPr/>
          </a:p>
        </p:txBody>
      </p:sp>
      <p:sp>
        <p:nvSpPr>
          <p:cNvPr id="44" name="Corpo livello uno…"/>
          <p:cNvSpPr txBox="1">
            <a:spLocks noGrp="1"/>
          </p:cNvSpPr>
          <p:nvPr>
            <p:ph type="body" idx="21" hasCustomPrompt="1"/>
          </p:nvPr>
        </p:nvSpPr>
        <p:spPr>
          <a:prstGeom prst="rect">
            <a:avLst/>
          </a:prstGeom>
        </p:spPr>
        <p:txBody>
          <a:bodyPr numCol="1" spcCol="38100"/>
          <a:lstStyle/>
          <a:p>
            <a:r>
              <a:t>Testo elenco puntato diapositiva</a:t>
            </a:r>
          </a:p>
        </p:txBody>
      </p:sp>
      <p:sp>
        <p:nvSpPr>
          <p:cNvPr id="45"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52" name="Corpo livello uno…"/>
          <p:cNvSpPr txBox="1">
            <a:spLocks noGrp="1"/>
          </p:cNvSpPr>
          <p:nvPr>
            <p:ph type="body" idx="1" hasCustomPrompt="1"/>
          </p:nvPr>
        </p:nvSpPr>
        <p:spPr>
          <a:prstGeom prst="rect">
            <a:avLst/>
          </a:prstGeom>
        </p:spPr>
        <p:txBody>
          <a:bodyPr/>
          <a:lstStyle/>
          <a:p>
            <a:r>
              <a:t>Testo elenco puntato diapositiva</a:t>
            </a:r>
          </a:p>
          <a:p>
            <a:pPr lvl="1"/>
            <a:endParaRPr/>
          </a:p>
          <a:p>
            <a:pPr lvl="2"/>
            <a:endParaRPr/>
          </a:p>
          <a:p>
            <a:pPr lvl="3"/>
            <a:endParaRPr/>
          </a:p>
          <a:p>
            <a:pPr lvl="4"/>
            <a:endParaRPr/>
          </a:p>
        </p:txBody>
      </p:sp>
      <p:sp>
        <p:nvSpPr>
          <p:cNvPr id="53"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60" name="Corpo livello uno…"/>
          <p:cNvSpPr txBox="1">
            <a:spLocks noGrp="1"/>
          </p:cNvSpPr>
          <p:nvPr>
            <p:ph type="body" sz="quarter" idx="1" hasCustomPrompt="1"/>
          </p:nvPr>
        </p:nvSpPr>
        <p:spPr>
          <a:xfrm>
            <a:off x="1206500" y="2247900"/>
            <a:ext cx="9779000" cy="934779"/>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Sottotitolo diapositiva</a:t>
            </a:r>
          </a:p>
          <a:p>
            <a:pPr lvl="1"/>
            <a:endParaRPr/>
          </a:p>
          <a:p>
            <a:pPr lvl="2"/>
            <a:endParaRPr/>
          </a:p>
          <a:p>
            <a:pPr lvl="3"/>
            <a:endParaRPr/>
          </a:p>
          <a:p>
            <a:pPr lvl="4"/>
            <a:endParaRPr/>
          </a:p>
        </p:txBody>
      </p:sp>
      <p:sp>
        <p:nvSpPr>
          <p:cNvPr id="61" name="Corpo livello uno…"/>
          <p:cNvSpPr txBox="1">
            <a:spLocks noGrp="1"/>
          </p:cNvSpPr>
          <p:nvPr>
            <p:ph type="body" sz="half" idx="21" hasCustomPrompt="1"/>
          </p:nvPr>
        </p:nvSpPr>
        <p:spPr>
          <a:xfrm>
            <a:off x="1206500" y="4248503"/>
            <a:ext cx="9779000" cy="8256631"/>
          </a:xfrm>
          <a:prstGeom prst="rect">
            <a:avLst/>
          </a:prstGeom>
        </p:spPr>
        <p:txBody>
          <a:bodyPr numCol="1" spcCol="38100"/>
          <a:lstStyle/>
          <a:p>
            <a:r>
              <a:t>Testo elenco puntato diapositiva</a:t>
            </a:r>
          </a:p>
        </p:txBody>
      </p:sp>
      <p:sp>
        <p:nvSpPr>
          <p:cNvPr id="62" name="617931575_1991x1322.jpg"/>
          <p:cNvSpPr>
            <a:spLocks noGrp="1"/>
          </p:cNvSpPr>
          <p:nvPr>
            <p:ph type="pic" idx="22"/>
          </p:nvPr>
        </p:nvSpPr>
        <p:spPr>
          <a:xfrm>
            <a:off x="8432800" y="1263847"/>
            <a:ext cx="16850011" cy="11188206"/>
          </a:xfrm>
          <a:prstGeom prst="rect">
            <a:avLst/>
          </a:prstGeom>
        </p:spPr>
        <p:txBody>
          <a:bodyPr lIns="91439" tIns="45719" rIns="91439" bIns="45719" numCol="1" spcCol="38100">
            <a:noAutofit/>
          </a:bodyPr>
          <a:lstStyle/>
          <a:p>
            <a:endParaRPr/>
          </a:p>
        </p:txBody>
      </p:sp>
      <p:sp>
        <p:nvSpPr>
          <p:cNvPr id="63" name="Titolo"/>
          <p:cNvSpPr txBox="1">
            <a:spLocks noGrp="1"/>
          </p:cNvSpPr>
          <p:nvPr>
            <p:ph type="title" hasCustomPrompt="1"/>
          </p:nvPr>
        </p:nvSpPr>
        <p:spPr>
          <a:xfrm>
            <a:off x="1206500" y="952500"/>
            <a:ext cx="9779000" cy="1435100"/>
          </a:xfrm>
          <a:prstGeom prst="rect">
            <a:avLst/>
          </a:prstGeom>
        </p:spPr>
        <p:txBody>
          <a:bodyPr/>
          <a:lstStyle/>
          <a:p>
            <a:r>
              <a:t>Titolo</a:t>
            </a:r>
          </a:p>
        </p:txBody>
      </p:sp>
      <p:sp>
        <p:nvSpPr>
          <p:cNvPr id="64"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zione">
    <p:bg>
      <p:bgPr>
        <a:solidFill>
          <a:srgbClr val="003462"/>
        </a:solidFill>
        <a:effectLst/>
      </p:bgPr>
    </p:bg>
    <p:spTree>
      <p:nvGrpSpPr>
        <p:cNvPr id="1" name=""/>
        <p:cNvGrpSpPr/>
        <p:nvPr/>
      </p:nvGrpSpPr>
      <p:grpSpPr>
        <a:xfrm>
          <a:off x="0" y="0"/>
          <a:ext cx="0" cy="0"/>
          <a:chOff x="0" y="0"/>
          <a:chExt cx="0" cy="0"/>
        </a:xfrm>
      </p:grpSpPr>
      <p:sp>
        <p:nvSpPr>
          <p:cNvPr id="71" name="Titolo sezione"/>
          <p:cNvSpPr txBox="1">
            <a:spLocks noGrp="1"/>
          </p:cNvSpPr>
          <p:nvPr>
            <p:ph type="title" hasCustomPrompt="1"/>
          </p:nvPr>
        </p:nvSpPr>
        <p:spPr>
          <a:xfrm>
            <a:off x="1206496" y="4533900"/>
            <a:ext cx="21971005" cy="4648200"/>
          </a:xfrm>
          <a:prstGeom prst="rect">
            <a:avLst/>
          </a:prstGeom>
        </p:spPr>
        <p:txBody>
          <a:bodyPr anchor="ctr"/>
          <a:lstStyle>
            <a:lvl1pPr>
              <a:defRPr sz="11600" b="0" spc="-232">
                <a:solidFill>
                  <a:srgbClr val="FFFFFF"/>
                </a:solidFill>
                <a:latin typeface="Helvetica Neue Medium"/>
                <a:ea typeface="Helvetica Neue Medium"/>
                <a:cs typeface="Helvetica Neue Medium"/>
                <a:sym typeface="Helvetica Neue Medium"/>
              </a:defRPr>
            </a:lvl1pPr>
          </a:lstStyle>
          <a:p>
            <a:r>
              <a:t>Titolo sezione</a:t>
            </a:r>
          </a:p>
        </p:txBody>
      </p:sp>
      <p:sp>
        <p:nvSpPr>
          <p:cNvPr id="72" name="Numero diapositiva"/>
          <p:cNvSpPr txBox="1">
            <a:spLocks noGrp="1"/>
          </p:cNvSpPr>
          <p:nvPr>
            <p:ph type="sldNum" sz="quarter" idx="2"/>
          </p:nvPr>
        </p:nvSpPr>
        <p:spPr>
          <a:xfrm>
            <a:off x="12001499" y="13085233"/>
            <a:ext cx="368505"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79" name="Titolo"/>
          <p:cNvSpPr txBox="1">
            <a:spLocks noGrp="1"/>
          </p:cNvSpPr>
          <p:nvPr>
            <p:ph type="title" hasCustomPrompt="1"/>
          </p:nvPr>
        </p:nvSpPr>
        <p:spPr>
          <a:xfrm>
            <a:off x="1206500" y="952500"/>
            <a:ext cx="21971000" cy="1434950"/>
          </a:xfrm>
          <a:prstGeom prst="rect">
            <a:avLst/>
          </a:prstGeom>
        </p:spPr>
        <p:txBody>
          <a:bodyPr/>
          <a:lstStyle/>
          <a:p>
            <a:r>
              <a:t>Titolo</a:t>
            </a:r>
          </a:p>
        </p:txBody>
      </p:sp>
      <p:sp>
        <p:nvSpPr>
          <p:cNvPr id="80" name="Corpo livello uno…"/>
          <p:cNvSpPr txBox="1">
            <a:spLocks noGrp="1"/>
          </p:cNvSpPr>
          <p:nvPr>
            <p:ph type="body" sz="quarter" idx="1" hasCustomPrompt="1"/>
          </p:nvPr>
        </p:nvSpPr>
        <p:spPr>
          <a:xfrm>
            <a:off x="1206500" y="2247900"/>
            <a:ext cx="21971000" cy="934779"/>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Sottotitolo diapositiva</a:t>
            </a:r>
          </a:p>
          <a:p>
            <a:pPr lvl="1"/>
            <a:endParaRPr/>
          </a:p>
          <a:p>
            <a:pPr lvl="2"/>
            <a:endParaRPr/>
          </a:p>
          <a:p>
            <a:pPr lvl="3"/>
            <a:endParaRPr/>
          </a:p>
          <a:p>
            <a:pPr lvl="4"/>
            <a:endParaRPr/>
          </a:p>
        </p:txBody>
      </p:sp>
      <p:sp>
        <p:nvSpPr>
          <p:cNvPr id="81"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rogramma">
    <p:spTree>
      <p:nvGrpSpPr>
        <p:cNvPr id="1" name=""/>
        <p:cNvGrpSpPr/>
        <p:nvPr/>
      </p:nvGrpSpPr>
      <p:grpSpPr>
        <a:xfrm>
          <a:off x="0" y="0"/>
          <a:ext cx="0" cy="0"/>
          <a:chOff x="0" y="0"/>
          <a:chExt cx="0" cy="0"/>
        </a:xfrm>
      </p:grpSpPr>
      <p:sp>
        <p:nvSpPr>
          <p:cNvPr id="88" name="Titolo programma"/>
          <p:cNvSpPr txBox="1">
            <a:spLocks noGrp="1"/>
          </p:cNvSpPr>
          <p:nvPr>
            <p:ph type="title" hasCustomPrompt="1"/>
          </p:nvPr>
        </p:nvSpPr>
        <p:spPr>
          <a:xfrm>
            <a:off x="1206500" y="952500"/>
            <a:ext cx="21971000" cy="1435100"/>
          </a:xfrm>
          <a:prstGeom prst="rect">
            <a:avLst/>
          </a:prstGeom>
        </p:spPr>
        <p:txBody>
          <a:bodyPr/>
          <a:lstStyle/>
          <a:p>
            <a:r>
              <a:t>Titolo programma</a:t>
            </a:r>
          </a:p>
        </p:txBody>
      </p:sp>
      <p:sp>
        <p:nvSpPr>
          <p:cNvPr id="89" name="Corpo livello uno…"/>
          <p:cNvSpPr txBox="1">
            <a:spLocks noGrp="1"/>
          </p:cNvSpPr>
          <p:nvPr>
            <p:ph type="body" sz="quarter" idx="1" hasCustomPrompt="1"/>
          </p:nvPr>
        </p:nvSpPr>
        <p:spPr>
          <a:xfrm>
            <a:off x="1206500" y="2247900"/>
            <a:ext cx="21971000" cy="934779"/>
          </a:xfrm>
          <a:prstGeom prst="rect">
            <a:avLst/>
          </a:prstGeom>
        </p:spPr>
        <p:txBody>
          <a:bodyPr lIns="45718" tIns="45718" rIns="45718" bIns="45718" numCol="1" spcCol="38100"/>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Sottotitolo programma</a:t>
            </a:r>
          </a:p>
          <a:p>
            <a:pPr lvl="1"/>
            <a:endParaRPr/>
          </a:p>
          <a:p>
            <a:pPr lvl="2"/>
            <a:endParaRPr/>
          </a:p>
          <a:p>
            <a:pPr lvl="3"/>
            <a:endParaRPr/>
          </a:p>
          <a:p>
            <a:pPr lvl="4"/>
            <a:endParaRPr/>
          </a:p>
        </p:txBody>
      </p:sp>
      <p:sp>
        <p:nvSpPr>
          <p:cNvPr id="90" name="Corpo livello uno…"/>
          <p:cNvSpPr txBox="1">
            <a:spLocks noGrp="1"/>
          </p:cNvSpPr>
          <p:nvPr>
            <p:ph type="body" idx="21" hasCustomPrompt="1"/>
          </p:nvPr>
        </p:nvSpPr>
        <p:spPr>
          <a:prstGeom prst="rect">
            <a:avLst/>
          </a:prstGeom>
        </p:spPr>
        <p:txBody>
          <a:bodyPr numCol="1" spcCol="38100"/>
          <a:lstStyle>
            <a:lvl1pPr marL="0" indent="0" defTabSz="825500">
              <a:lnSpc>
                <a:spcPct val="100000"/>
              </a:lnSpc>
              <a:spcBef>
                <a:spcPts val="1800"/>
              </a:spcBef>
              <a:buSzTx/>
              <a:buNone/>
              <a:defRPr sz="5500" spc="-99"/>
            </a:lvl1pPr>
          </a:lstStyle>
          <a:p>
            <a:r>
              <a:t>Argomenti del programma</a:t>
            </a:r>
          </a:p>
        </p:txBody>
      </p:sp>
      <p:sp>
        <p:nvSpPr>
          <p:cNvPr id="91"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orpo livello uno…"/>
          <p:cNvSpPr txBox="1">
            <a:spLocks noGrp="1"/>
          </p:cNvSpPr>
          <p:nvPr>
            <p:ph type="body" idx="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a:bodyPr>
          <a:lstStyle/>
          <a:p>
            <a:r>
              <a:t>Testo elenco puntato diapositiva</a:t>
            </a:r>
          </a:p>
          <a:p>
            <a:pPr lvl="1"/>
            <a:endParaRPr/>
          </a:p>
          <a:p>
            <a:pPr lvl="2"/>
            <a:endParaRPr/>
          </a:p>
          <a:p>
            <a:pPr lvl="3"/>
            <a:endParaRPr/>
          </a:p>
          <a:p>
            <a:pPr lvl="4"/>
            <a:endParaRPr/>
          </a:p>
        </p:txBody>
      </p:sp>
      <p:sp>
        <p:nvSpPr>
          <p:cNvPr id="3" name="Titolo Testo"/>
          <p:cNvSpPr txBox="1">
            <a:spLocks noGrp="1"/>
          </p:cNvSpPr>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Titolo Testo</a:t>
            </a:r>
          </a:p>
        </p:txBody>
      </p:sp>
      <p:sp>
        <p:nvSpPr>
          <p:cNvPr id="4" name="Numero diapositiva"/>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b="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xmlns:p14="http://schemas.microsoft.com/office/powerpoint/2010/mai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4D8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Relationship Id="rId3" Type="http://schemas.openxmlformats.org/officeDocument/2006/relationships/image" Target="../media/image18.t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tif"/><Relationship Id="rId3" Type="http://schemas.openxmlformats.org/officeDocument/2006/relationships/image" Target="../media/image20.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tif"/><Relationship Id="rId3" Type="http://schemas.openxmlformats.org/officeDocument/2006/relationships/image" Target="../media/image22.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osti.gov/pages/servlets/purl/1737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tif"/><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tif"/><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tif"/><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tif"/><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Laurenti Argento Carlo   -  Svagna Marcello                                                                    A.A 2022/23"/>
          <p:cNvSpPr txBox="1">
            <a:spLocks noGrp="1"/>
          </p:cNvSpPr>
          <p:nvPr>
            <p:ph type="body" sz="quarter" idx="1"/>
          </p:nvPr>
        </p:nvSpPr>
        <p:spPr>
          <a:xfrm>
            <a:off x="1201341" y="11847162"/>
            <a:ext cx="21971002" cy="636980"/>
          </a:xfrm>
          <a:prstGeom prst="rect">
            <a:avLst/>
          </a:prstGeom>
        </p:spPr>
        <p:txBody>
          <a:bodyPr>
            <a:normAutofit lnSpcReduction="10000"/>
          </a:bodyPr>
          <a:lstStyle/>
          <a:p>
            <a:r>
              <a:t> Laurenti Argento Carlo   -  Svagna Marcello                                                                    A.A 2022/23</a:t>
            </a:r>
          </a:p>
        </p:txBody>
      </p:sp>
      <p:sp>
        <p:nvSpPr>
          <p:cNvPr id="152" name="Computational Statistic Project"/>
          <p:cNvSpPr txBox="1">
            <a:spLocks noGrp="1"/>
          </p:cNvSpPr>
          <p:nvPr>
            <p:ph type="title"/>
          </p:nvPr>
        </p:nvSpPr>
        <p:spPr>
          <a:xfrm>
            <a:off x="1206495" y="2574991"/>
            <a:ext cx="21971006" cy="4110929"/>
          </a:xfrm>
          <a:prstGeom prst="rect">
            <a:avLst/>
          </a:prstGeom>
        </p:spPr>
        <p:txBody>
          <a:bodyPr/>
          <a:lstStyle>
            <a:lvl1pPr>
              <a:defRPr spc="-300"/>
            </a:lvl1pPr>
          </a:lstStyle>
          <a:p>
            <a:r>
              <a:t>Computational Statistic Project</a:t>
            </a:r>
          </a:p>
        </p:txBody>
      </p:sp>
      <p:sp>
        <p:nvSpPr>
          <p:cNvPr id="153" name="Application of Extended and Ensemble Kalman Filters to two particular cases : Lorenz System and Thomas Attractor"/>
          <p:cNvSpPr txBox="1"/>
          <p:nvPr/>
        </p:nvSpPr>
        <p:spPr>
          <a:xfrm>
            <a:off x="1201342" y="7210490"/>
            <a:ext cx="21971002" cy="1905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lvl1pPr algn="l" defTabSz="825500">
              <a:defRPr sz="5500">
                <a:solidFill>
                  <a:schemeClr val="accent1"/>
                </a:solidFill>
              </a:defRPr>
            </a:lvl1pPr>
          </a:lstStyle>
          <a:p>
            <a:r>
              <a:t>Application of Extended and Ensemble Kalman Filters to two particular cases : Lorenz System and Thomas Attractor</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ossible improvements"/>
          <p:cNvSpPr txBox="1">
            <a:spLocks noGrp="1"/>
          </p:cNvSpPr>
          <p:nvPr>
            <p:ph type="title"/>
          </p:nvPr>
        </p:nvSpPr>
        <p:spPr>
          <a:prstGeom prst="rect">
            <a:avLst/>
          </a:prstGeom>
        </p:spPr>
        <p:txBody>
          <a:bodyPr/>
          <a:lstStyle>
            <a:lvl1pPr>
              <a:defRPr spc="-200"/>
            </a:lvl1pPr>
          </a:lstStyle>
          <a:p>
            <a:r>
              <a:t>Possible improvements</a:t>
            </a:r>
          </a:p>
        </p:txBody>
      </p:sp>
      <p:sp>
        <p:nvSpPr>
          <p:cNvPr id="207" name="How can we achieve better results for our system ?"/>
          <p:cNvSpPr txBox="1">
            <a:spLocks noGrp="1"/>
          </p:cNvSpPr>
          <p:nvPr>
            <p:ph type="body" sz="quarter" idx="1"/>
          </p:nvPr>
        </p:nvSpPr>
        <p:spPr>
          <a:xfrm>
            <a:off x="1206500" y="2906361"/>
            <a:ext cx="21971000" cy="934780"/>
          </a:xfrm>
          <a:prstGeom prst="rect">
            <a:avLst/>
          </a:prstGeom>
        </p:spPr>
        <p:txBody>
          <a:bodyPr/>
          <a:lstStyle/>
          <a:p>
            <a:r>
              <a:t>How can we achieve better results for our system ?</a:t>
            </a:r>
          </a:p>
        </p:txBody>
      </p:sp>
      <p:sp>
        <p:nvSpPr>
          <p:cNvPr id="208" name="More accurate numerical integration (from EE to RK methods)…"/>
          <p:cNvSpPr txBox="1">
            <a:spLocks noGrp="1"/>
          </p:cNvSpPr>
          <p:nvPr>
            <p:ph type="body" idx="21"/>
          </p:nvPr>
        </p:nvSpPr>
        <p:spPr>
          <a:xfrm>
            <a:off x="1206500" y="4705703"/>
            <a:ext cx="21971000" cy="8256014"/>
          </a:xfrm>
          <a:prstGeom prst="rect">
            <a:avLst/>
          </a:prstGeom>
          <a:extLst>
            <a:ext uri="{C572A759-6A51-4108-AA02-DFA0A04FC94B}">
              <ma14:wrappingTextBoxFlag xmlns:ma14="http://schemas.microsoft.com/office/mac/drawingml/2011/main" val="1"/>
            </a:ext>
          </a:extLst>
        </p:spPr>
        <p:txBody>
          <a:bodyPr/>
          <a:lstStyle/>
          <a:p>
            <a:r>
              <a:rPr dirty="0"/>
              <a:t>More accurate numerical integration (from EE to RK methods</a:t>
            </a:r>
            <a:r>
              <a:rPr dirty="0" smtClean="0"/>
              <a:t>)</a:t>
            </a:r>
            <a:r>
              <a:rPr lang="en-US" dirty="0" smtClean="0"/>
              <a:t>.</a:t>
            </a:r>
            <a:endParaRPr dirty="0"/>
          </a:p>
          <a:p>
            <a:r>
              <a:rPr dirty="0"/>
              <a:t>More measurements (all </a:t>
            </a:r>
            <a:r>
              <a:rPr lang="en-US" dirty="0" smtClean="0"/>
              <a:t>the </a:t>
            </a:r>
            <a:r>
              <a:rPr dirty="0" smtClean="0"/>
              <a:t>variables change </a:t>
            </a:r>
            <a:r>
              <a:rPr dirty="0"/>
              <a:t>very fast w.r.t. time</a:t>
            </a:r>
            <a:r>
              <a:rPr dirty="0" smtClean="0"/>
              <a:t>)</a:t>
            </a:r>
            <a:r>
              <a:rPr lang="en-US" dirty="0" smtClean="0"/>
              <a:t>.</a:t>
            </a:r>
            <a:endParaRPr dirty="0"/>
          </a:p>
          <a:p>
            <a:r>
              <a:rPr dirty="0"/>
              <a:t>Implementation of other types of </a:t>
            </a:r>
            <a:r>
              <a:rPr dirty="0" smtClean="0"/>
              <a:t>KF</a:t>
            </a:r>
            <a:r>
              <a:rPr lang="en-US" dirty="0" smtClean="0"/>
              <a:t>.</a:t>
            </a:r>
            <a:endParaRPr dirty="0"/>
          </a:p>
          <a:p>
            <a:r>
              <a:rPr dirty="0"/>
              <a:t>Decreasing noise in sampling </a:t>
            </a:r>
            <a:r>
              <a:rPr dirty="0" smtClean="0"/>
              <a:t>measurements</a:t>
            </a:r>
            <a:r>
              <a:rPr lang="en-US" dirty="0" smtClean="0"/>
              <a:t>.</a:t>
            </a:r>
            <a:endParaRPr dirty="0"/>
          </a:p>
        </p:txBody>
      </p:sp>
      <p:sp>
        <p:nvSpPr>
          <p:cNvPr id="209" name="Numero diapositiva"/>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magine" descr="Immagine"/>
          <p:cNvPicPr>
            <a:picLocks noGrp="1" noChangeAspect="1"/>
          </p:cNvPicPr>
          <p:nvPr>
            <p:ph type="pic" idx="21"/>
          </p:nvPr>
        </p:nvPicPr>
        <p:blipFill>
          <a:blip r:embed="rId2">
            <a:extLst/>
          </a:blip>
          <a:srcRect l="1191" r="1190"/>
          <a:stretch>
            <a:fillRect/>
          </a:stretch>
        </p:blipFill>
        <p:spPr>
          <a:xfrm>
            <a:off x="12191999" y="1270000"/>
            <a:ext cx="10922001" cy="11188700"/>
          </a:xfrm>
          <a:prstGeom prst="rect">
            <a:avLst/>
          </a:prstGeom>
        </p:spPr>
      </p:pic>
      <p:sp>
        <p:nvSpPr>
          <p:cNvPr id="212" name="Thomas Attractor"/>
          <p:cNvSpPr txBox="1">
            <a:spLocks noGrp="1"/>
          </p:cNvSpPr>
          <p:nvPr>
            <p:ph type="title"/>
          </p:nvPr>
        </p:nvSpPr>
        <p:spPr>
          <a:xfrm>
            <a:off x="1206500" y="1269045"/>
            <a:ext cx="9779000" cy="3774075"/>
          </a:xfrm>
          <a:prstGeom prst="rect">
            <a:avLst/>
          </a:prstGeom>
        </p:spPr>
        <p:txBody>
          <a:bodyPr/>
          <a:lstStyle>
            <a:lvl1pPr>
              <a:defRPr spc="-200"/>
            </a:lvl1pPr>
          </a:lstStyle>
          <a:p>
            <a:r>
              <a:t>Thomas Attractor</a:t>
            </a:r>
          </a:p>
        </p:txBody>
      </p:sp>
      <p:sp>
        <p:nvSpPr>
          <p:cNvPr id="213" name="We then decided to analyze the time evolution of the Thomas Attractor , with b=0.208"/>
          <p:cNvSpPr txBox="1"/>
          <p:nvPr/>
        </p:nvSpPr>
        <p:spPr>
          <a:xfrm>
            <a:off x="1765400" y="6466541"/>
            <a:ext cx="7720209" cy="1613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rPr dirty="0"/>
              <a:t>We then decided to analyze the time evolution of the Thomas </a:t>
            </a:r>
            <a:r>
              <a:rPr dirty="0" smtClean="0"/>
              <a:t>Attractor, </a:t>
            </a:r>
            <a:r>
              <a:rPr dirty="0"/>
              <a:t>with </a:t>
            </a:r>
            <a:r>
              <a:rPr dirty="0" smtClean="0"/>
              <a:t>b</a:t>
            </a:r>
            <a:r>
              <a:rPr lang="en-US" dirty="0" smtClean="0"/>
              <a:t> </a:t>
            </a:r>
            <a:r>
              <a:rPr dirty="0" smtClean="0"/>
              <a:t>=</a:t>
            </a:r>
            <a:r>
              <a:rPr lang="en-US" dirty="0" smtClean="0"/>
              <a:t> </a:t>
            </a:r>
            <a:r>
              <a:rPr dirty="0" smtClean="0"/>
              <a:t>0.208</a:t>
            </a:r>
            <a:r>
              <a:rPr lang="en-US" dirty="0" smtClean="0"/>
              <a:t>.</a:t>
            </a:r>
            <a:endParaRPr dirty="0"/>
          </a:p>
        </p:txBody>
      </p:sp>
      <p:pic>
        <p:nvPicPr>
          <p:cNvPr id="214" name="Schermata 2023-02-16 alle 12.25.47.png" descr="Schermata 2023-02-16 alle 12.25.47.png"/>
          <p:cNvPicPr>
            <a:picLocks noChangeAspect="1"/>
          </p:cNvPicPr>
          <p:nvPr/>
        </p:nvPicPr>
        <p:blipFill>
          <a:blip r:embed="rId3">
            <a:extLst/>
          </a:blip>
          <a:stretch>
            <a:fillRect/>
          </a:stretch>
        </p:blipFill>
        <p:spPr>
          <a:xfrm>
            <a:off x="2776665" y="8946445"/>
            <a:ext cx="4970647" cy="3807922"/>
          </a:xfrm>
          <a:prstGeom prst="rect">
            <a:avLst/>
          </a:prstGeom>
          <a:ln w="12700">
            <a:miter lim="400000"/>
          </a:ln>
        </p:spPr>
      </p:pic>
      <p:sp>
        <p:nvSpPr>
          <p:cNvPr id="215" name="Numero diapositiva"/>
          <p:cNvSpPr txBox="1">
            <a:spLocks noGrp="1"/>
          </p:cNvSpPr>
          <p:nvPr>
            <p:ph type="sldNum" sz="quarter" idx="4294967295"/>
          </p:nvPr>
        </p:nvSpPr>
        <p:spPr>
          <a:xfrm>
            <a:off x="12001499" y="13085232"/>
            <a:ext cx="368504" cy="3746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Different system, same problem, same approach"/>
          <p:cNvSpPr txBox="1"/>
          <p:nvPr/>
        </p:nvSpPr>
        <p:spPr>
          <a:xfrm>
            <a:off x="481213" y="415232"/>
            <a:ext cx="22950152" cy="1130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6800" spc="-136">
                <a:solidFill>
                  <a:srgbClr val="004D80"/>
                </a:solidFill>
              </a:defRPr>
            </a:lvl1pPr>
          </a:lstStyle>
          <a:p>
            <a:r>
              <a:t>Different system, same problem, same approach</a:t>
            </a:r>
          </a:p>
        </p:txBody>
      </p:sp>
      <p:pic>
        <p:nvPicPr>
          <p:cNvPr id="218" name="Immagine" descr="Immagine"/>
          <p:cNvPicPr>
            <a:picLocks noChangeAspect="1"/>
          </p:cNvPicPr>
          <p:nvPr/>
        </p:nvPicPr>
        <p:blipFill>
          <a:blip r:embed="rId2">
            <a:extLst/>
          </a:blip>
          <a:stretch>
            <a:fillRect/>
          </a:stretch>
        </p:blipFill>
        <p:spPr>
          <a:xfrm>
            <a:off x="-19248" y="1855497"/>
            <a:ext cx="12585602" cy="11241894"/>
          </a:xfrm>
          <a:prstGeom prst="rect">
            <a:avLst/>
          </a:prstGeom>
          <a:ln w="12700">
            <a:miter lim="400000"/>
          </a:ln>
        </p:spPr>
      </p:pic>
      <p:pic>
        <p:nvPicPr>
          <p:cNvPr id="219" name="Immagine" descr="Immagine"/>
          <p:cNvPicPr>
            <a:picLocks noChangeAspect="1"/>
          </p:cNvPicPr>
          <p:nvPr/>
        </p:nvPicPr>
        <p:blipFill>
          <a:blip r:embed="rId3">
            <a:extLst/>
          </a:blip>
          <a:stretch>
            <a:fillRect/>
          </a:stretch>
        </p:blipFill>
        <p:spPr>
          <a:xfrm>
            <a:off x="13023850" y="1855497"/>
            <a:ext cx="11241893" cy="11241894"/>
          </a:xfrm>
          <a:prstGeom prst="rect">
            <a:avLst/>
          </a:prstGeom>
          <a:ln w="12700">
            <a:miter lim="400000"/>
          </a:ln>
        </p:spPr>
      </p:pic>
      <p:sp>
        <p:nvSpPr>
          <p:cNvPr id="220" name="Linea"/>
          <p:cNvSpPr/>
          <p:nvPr/>
        </p:nvSpPr>
        <p:spPr>
          <a:xfrm>
            <a:off x="11544293" y="7797800"/>
            <a:ext cx="1649649" cy="2"/>
          </a:xfrm>
          <a:prstGeom prst="line">
            <a:avLst/>
          </a:prstGeom>
          <a:ln w="76200">
            <a:solidFill>
              <a:srgbClr val="000000"/>
            </a:solidFill>
            <a:miter lim="400000"/>
            <a:tailEnd type="triangle"/>
          </a:ln>
        </p:spPr>
        <p:txBody>
          <a:bodyPr lIns="45718" tIns="45718" rIns="45718" bIns="45718"/>
          <a:lstStyle/>
          <a:p>
            <a:endParaRPr/>
          </a:p>
        </p:txBody>
      </p:sp>
      <p:sp>
        <p:nvSpPr>
          <p:cNvPr id="221" name="Numero diapositiva"/>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Extended Kalman Filter results :"/>
          <p:cNvSpPr txBox="1"/>
          <p:nvPr/>
        </p:nvSpPr>
        <p:spPr>
          <a:xfrm>
            <a:off x="1248012" y="323675"/>
            <a:ext cx="12656364"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Extended Kalman Filter results :</a:t>
            </a:r>
          </a:p>
        </p:txBody>
      </p:sp>
      <p:pic>
        <p:nvPicPr>
          <p:cNvPr id="224" name="Immagine" descr="Immagine"/>
          <p:cNvPicPr>
            <a:picLocks noChangeAspect="1"/>
          </p:cNvPicPr>
          <p:nvPr/>
        </p:nvPicPr>
        <p:blipFill>
          <a:blip r:embed="rId2">
            <a:extLst/>
          </a:blip>
          <a:stretch>
            <a:fillRect/>
          </a:stretch>
        </p:blipFill>
        <p:spPr>
          <a:xfrm>
            <a:off x="744156" y="1518969"/>
            <a:ext cx="8873692" cy="12272126"/>
          </a:xfrm>
          <a:prstGeom prst="rect">
            <a:avLst/>
          </a:prstGeom>
          <a:ln w="12700">
            <a:miter lim="400000"/>
          </a:ln>
        </p:spPr>
      </p:pic>
      <p:pic>
        <p:nvPicPr>
          <p:cNvPr id="225" name="Immagine" descr="Immagine"/>
          <p:cNvPicPr>
            <a:picLocks noChangeAspect="1"/>
          </p:cNvPicPr>
          <p:nvPr/>
        </p:nvPicPr>
        <p:blipFill>
          <a:blip r:embed="rId3">
            <a:extLst/>
          </a:blip>
          <a:stretch>
            <a:fillRect/>
          </a:stretch>
        </p:blipFill>
        <p:spPr>
          <a:xfrm>
            <a:off x="15194798" y="1230291"/>
            <a:ext cx="8999202" cy="12445708"/>
          </a:xfrm>
          <a:prstGeom prst="rect">
            <a:avLst/>
          </a:prstGeom>
          <a:ln w="12700">
            <a:miter lim="400000"/>
          </a:ln>
        </p:spPr>
      </p:pic>
      <p:sp>
        <p:nvSpPr>
          <p:cNvPr id="226" name="As can be seen, the results for the EKF applied to the Thomas System are good :…"/>
          <p:cNvSpPr txBox="1"/>
          <p:nvPr/>
        </p:nvSpPr>
        <p:spPr>
          <a:xfrm>
            <a:off x="7658741" y="2985015"/>
            <a:ext cx="7071625" cy="61965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lang="en-US" dirty="0"/>
              <a:t>T</a:t>
            </a:r>
            <a:r>
              <a:rPr dirty="0" smtClean="0"/>
              <a:t>he </a:t>
            </a:r>
            <a:r>
              <a:rPr dirty="0"/>
              <a:t>results for the EKF applied to the Thomas System are </a:t>
            </a:r>
            <a:r>
              <a:rPr dirty="0" smtClean="0"/>
              <a:t>good: </a:t>
            </a:r>
            <a:endParaRPr dirty="0"/>
          </a:p>
          <a:p>
            <a:endParaRPr lang="en-US" dirty="0" smtClean="0"/>
          </a:p>
          <a:p>
            <a:r>
              <a:rPr dirty="0" smtClean="0"/>
              <a:t>even </a:t>
            </a:r>
            <a:r>
              <a:rPr dirty="0"/>
              <a:t>if for variable </a:t>
            </a:r>
            <a:r>
              <a:rPr lang="en-US" dirty="0" smtClean="0"/>
              <a:t>"</a:t>
            </a:r>
            <a:r>
              <a:rPr dirty="0" smtClean="0"/>
              <a:t>x</a:t>
            </a:r>
            <a:r>
              <a:rPr lang="en-US" dirty="0" smtClean="0"/>
              <a:t>"</a:t>
            </a:r>
            <a:r>
              <a:rPr dirty="0" smtClean="0"/>
              <a:t> </a:t>
            </a:r>
            <a:r>
              <a:rPr dirty="0"/>
              <a:t>there is still a strong displacement in favour of measurements against the dynamic </a:t>
            </a:r>
            <a:r>
              <a:rPr lang="en-US" dirty="0" smtClean="0"/>
              <a:t>evolution </a:t>
            </a:r>
            <a:r>
              <a:rPr dirty="0" smtClean="0"/>
              <a:t>of </a:t>
            </a:r>
            <a:r>
              <a:rPr dirty="0"/>
              <a:t>the system, for the other variables the filtering process achieves good results in terms of system </a:t>
            </a:r>
            <a:r>
              <a:rPr lang="en-US" dirty="0" smtClean="0"/>
              <a:t>approximation </a:t>
            </a:r>
            <a:r>
              <a:rPr dirty="0" smtClean="0"/>
              <a:t>and </a:t>
            </a:r>
            <a:r>
              <a:rPr lang="en-US" dirty="0" smtClean="0"/>
              <a:t>in </a:t>
            </a:r>
            <a:r>
              <a:rPr dirty="0" smtClean="0"/>
              <a:t>bring</a:t>
            </a:r>
            <a:r>
              <a:rPr lang="en-US" dirty="0" smtClean="0"/>
              <a:t>ing the</a:t>
            </a:r>
            <a:r>
              <a:rPr dirty="0" smtClean="0"/>
              <a:t> </a:t>
            </a:r>
            <a:r>
              <a:rPr dirty="0"/>
              <a:t>error estimate </a:t>
            </a:r>
            <a:r>
              <a:rPr lang="en-US" dirty="0" smtClean="0"/>
              <a:t>closer to 0.</a:t>
            </a:r>
            <a:endParaRPr dirty="0"/>
          </a:p>
        </p:txBody>
      </p:sp>
      <p:sp>
        <p:nvSpPr>
          <p:cNvPr id="227" name="Numero diapositiva"/>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Ensemble Kalman Filter results :"/>
          <p:cNvSpPr txBox="1"/>
          <p:nvPr/>
        </p:nvSpPr>
        <p:spPr>
          <a:xfrm>
            <a:off x="831020" y="272875"/>
            <a:ext cx="12829948"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Ensemble Kalman Filter results :</a:t>
            </a:r>
          </a:p>
        </p:txBody>
      </p:sp>
      <p:pic>
        <p:nvPicPr>
          <p:cNvPr id="230" name="Immagine" descr="Immagine"/>
          <p:cNvPicPr>
            <a:picLocks noChangeAspect="1"/>
          </p:cNvPicPr>
          <p:nvPr/>
        </p:nvPicPr>
        <p:blipFill>
          <a:blip r:embed="rId2">
            <a:extLst/>
          </a:blip>
          <a:stretch>
            <a:fillRect/>
          </a:stretch>
        </p:blipFill>
        <p:spPr>
          <a:xfrm>
            <a:off x="282853" y="1669526"/>
            <a:ext cx="8785915" cy="12150731"/>
          </a:xfrm>
          <a:prstGeom prst="rect">
            <a:avLst/>
          </a:prstGeom>
          <a:ln w="12700">
            <a:miter lim="400000"/>
          </a:ln>
        </p:spPr>
      </p:pic>
      <p:pic>
        <p:nvPicPr>
          <p:cNvPr id="231" name="Immagine" descr="Immagine"/>
          <p:cNvPicPr>
            <a:picLocks noChangeAspect="1"/>
          </p:cNvPicPr>
          <p:nvPr/>
        </p:nvPicPr>
        <p:blipFill>
          <a:blip r:embed="rId3">
            <a:extLst/>
          </a:blip>
          <a:stretch>
            <a:fillRect/>
          </a:stretch>
        </p:blipFill>
        <p:spPr>
          <a:xfrm>
            <a:off x="15297148" y="1159304"/>
            <a:ext cx="9138256" cy="12638014"/>
          </a:xfrm>
          <a:prstGeom prst="rect">
            <a:avLst/>
          </a:prstGeom>
          <a:ln w="12700">
            <a:miter lim="400000"/>
          </a:ln>
        </p:spPr>
      </p:pic>
      <p:sp>
        <p:nvSpPr>
          <p:cNvPr id="232" name="After a improvement trial to the bare EKF with the implementation of RK4 method for the system approximation, we decided again to rely on EnKF and the result, as can be easily seen both by the graph and by the error plot, is really good."/>
          <p:cNvSpPr txBox="1"/>
          <p:nvPr/>
        </p:nvSpPr>
        <p:spPr>
          <a:xfrm>
            <a:off x="7877701" y="2108886"/>
            <a:ext cx="6368197" cy="72122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lang="en-US" dirty="0" smtClean="0"/>
              <a:t>Before moving on to the </a:t>
            </a:r>
            <a:r>
              <a:rPr lang="en-US" dirty="0" err="1" smtClean="0"/>
              <a:t>EnKF</a:t>
            </a:r>
            <a:r>
              <a:rPr lang="en-US" dirty="0" smtClean="0"/>
              <a:t>, we tried an</a:t>
            </a:r>
            <a:r>
              <a:rPr dirty="0" smtClean="0"/>
              <a:t> </a:t>
            </a:r>
            <a:r>
              <a:rPr dirty="0"/>
              <a:t>improvement trial to the bare EKF </a:t>
            </a:r>
            <a:r>
              <a:rPr lang="en-US" dirty="0" smtClean="0"/>
              <a:t>by using</a:t>
            </a:r>
            <a:r>
              <a:rPr dirty="0" smtClean="0"/>
              <a:t> </a:t>
            </a:r>
            <a:r>
              <a:rPr lang="en-US" dirty="0" smtClean="0"/>
              <a:t>a </a:t>
            </a:r>
            <a:r>
              <a:rPr dirty="0" smtClean="0"/>
              <a:t>RK4 </a:t>
            </a:r>
            <a:r>
              <a:rPr dirty="0"/>
              <a:t>method for </a:t>
            </a:r>
            <a:r>
              <a:rPr dirty="0" smtClean="0"/>
              <a:t>the</a:t>
            </a:r>
            <a:r>
              <a:rPr lang="en-US" dirty="0" smtClean="0"/>
              <a:t> approximation of the</a:t>
            </a:r>
            <a:r>
              <a:rPr dirty="0" smtClean="0"/>
              <a:t> system</a:t>
            </a:r>
            <a:r>
              <a:rPr lang="en-US" dirty="0" smtClean="0"/>
              <a:t>.</a:t>
            </a:r>
            <a:r>
              <a:rPr dirty="0" smtClean="0"/>
              <a:t> </a:t>
            </a:r>
            <a:r>
              <a:rPr lang="en-US" dirty="0" smtClean="0"/>
              <a:t>Unfortunately, this didn’t lead to any noticeable improvement.</a:t>
            </a:r>
          </a:p>
          <a:p>
            <a:endParaRPr lang="en-US" dirty="0" smtClean="0"/>
          </a:p>
          <a:p>
            <a:endParaRPr lang="en-US" dirty="0"/>
          </a:p>
          <a:p>
            <a:r>
              <a:rPr dirty="0" smtClean="0"/>
              <a:t> </a:t>
            </a:r>
            <a:r>
              <a:rPr lang="en-US" dirty="0" smtClean="0"/>
              <a:t>When using the </a:t>
            </a:r>
            <a:r>
              <a:rPr dirty="0" smtClean="0"/>
              <a:t>EnKF</a:t>
            </a:r>
            <a:r>
              <a:rPr lang="en-US" dirty="0" smtClean="0"/>
              <a:t>, instead,</a:t>
            </a:r>
            <a:r>
              <a:rPr dirty="0" smtClean="0"/>
              <a:t> as</a:t>
            </a:r>
            <a:r>
              <a:rPr lang="en-US" dirty="0" smtClean="0"/>
              <a:t> one</a:t>
            </a:r>
            <a:r>
              <a:rPr dirty="0" smtClean="0"/>
              <a:t> </a:t>
            </a:r>
            <a:r>
              <a:rPr dirty="0"/>
              <a:t>can </a:t>
            </a:r>
            <a:r>
              <a:rPr dirty="0" smtClean="0"/>
              <a:t>easily</a:t>
            </a:r>
            <a:r>
              <a:rPr lang="en-US" dirty="0" smtClean="0"/>
              <a:t> observe</a:t>
            </a:r>
            <a:r>
              <a:rPr dirty="0" smtClean="0"/>
              <a:t> </a:t>
            </a:r>
            <a:r>
              <a:rPr lang="en-US" dirty="0" smtClean="0"/>
              <a:t>from </a:t>
            </a:r>
            <a:r>
              <a:rPr dirty="0" smtClean="0"/>
              <a:t>both the </a:t>
            </a:r>
            <a:r>
              <a:rPr dirty="0"/>
              <a:t>graph and </a:t>
            </a:r>
            <a:r>
              <a:rPr dirty="0" smtClean="0"/>
              <a:t>the </a:t>
            </a:r>
            <a:r>
              <a:rPr dirty="0"/>
              <a:t>error plot, </a:t>
            </a:r>
            <a:r>
              <a:rPr lang="en-US" dirty="0" smtClean="0"/>
              <a:t>the outcome of the prediction </a:t>
            </a:r>
            <a:r>
              <a:rPr dirty="0" smtClean="0"/>
              <a:t>is </a:t>
            </a:r>
            <a:r>
              <a:rPr dirty="0"/>
              <a:t>really good.</a:t>
            </a:r>
          </a:p>
        </p:txBody>
      </p:sp>
      <p:sp>
        <p:nvSpPr>
          <p:cNvPr id="233" name="Numero diapositiva"/>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Final Considerations and comparison"/>
          <p:cNvSpPr txBox="1"/>
          <p:nvPr/>
        </p:nvSpPr>
        <p:spPr>
          <a:xfrm>
            <a:off x="418550" y="476075"/>
            <a:ext cx="14874089"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Final Considerations and comparison</a:t>
            </a:r>
          </a:p>
        </p:txBody>
      </p:sp>
      <p:pic>
        <p:nvPicPr>
          <p:cNvPr id="236" name="Schermata 2023-02-16 alle 14.27.51.png" descr="Schermata 2023-02-16 alle 14.27.51.png"/>
          <p:cNvPicPr>
            <a:picLocks noChangeAspect="1"/>
          </p:cNvPicPr>
          <p:nvPr/>
        </p:nvPicPr>
        <p:blipFill>
          <a:blip r:embed="rId2">
            <a:extLst/>
          </a:blip>
          <a:stretch>
            <a:fillRect/>
          </a:stretch>
        </p:blipFill>
        <p:spPr>
          <a:xfrm>
            <a:off x="7232032" y="2082501"/>
            <a:ext cx="16695265" cy="7968913"/>
          </a:xfrm>
          <a:prstGeom prst="rect">
            <a:avLst/>
          </a:prstGeom>
          <a:ln w="12700">
            <a:miter lim="400000"/>
          </a:ln>
        </p:spPr>
      </p:pic>
      <p:pic>
        <p:nvPicPr>
          <p:cNvPr id="237" name="Schermata 2023-02-16 alle 14.28.26.png" descr="Schermata 2023-02-16 alle 14.28.26.png"/>
          <p:cNvPicPr>
            <a:picLocks noChangeAspect="1"/>
          </p:cNvPicPr>
          <p:nvPr/>
        </p:nvPicPr>
        <p:blipFill>
          <a:blip r:embed="rId3">
            <a:extLst/>
          </a:blip>
          <a:stretch>
            <a:fillRect/>
          </a:stretch>
        </p:blipFill>
        <p:spPr>
          <a:xfrm>
            <a:off x="10143925" y="2145703"/>
            <a:ext cx="4686302" cy="304802"/>
          </a:xfrm>
          <a:prstGeom prst="rect">
            <a:avLst/>
          </a:prstGeom>
          <a:ln w="12700">
            <a:miter lim="400000"/>
          </a:ln>
        </p:spPr>
      </p:pic>
      <p:sp>
        <p:nvSpPr>
          <p:cNvPr id="238" name="As it can be seen on the graph reported above, the EnKF filtering for Thomas system improves significantly the estimate given by the bare EKF algorithm"/>
          <p:cNvSpPr txBox="1"/>
          <p:nvPr/>
        </p:nvSpPr>
        <p:spPr>
          <a:xfrm>
            <a:off x="1114087" y="3730420"/>
            <a:ext cx="4569402" cy="46730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lang="en-US" dirty="0" smtClean="0"/>
              <a:t>By looking at </a:t>
            </a:r>
            <a:r>
              <a:rPr dirty="0" smtClean="0"/>
              <a:t>the graph,</a:t>
            </a:r>
            <a:r>
              <a:rPr lang="en-US" dirty="0" smtClean="0"/>
              <a:t> one can observe how</a:t>
            </a:r>
            <a:r>
              <a:rPr dirty="0" smtClean="0"/>
              <a:t> </a:t>
            </a:r>
            <a:r>
              <a:rPr dirty="0"/>
              <a:t>the </a:t>
            </a:r>
            <a:r>
              <a:rPr dirty="0" err="1"/>
              <a:t>EnKF</a:t>
            </a:r>
            <a:r>
              <a:rPr dirty="0"/>
              <a:t> </a:t>
            </a:r>
            <a:r>
              <a:rPr dirty="0" smtClean="0"/>
              <a:t>filter for</a:t>
            </a:r>
            <a:r>
              <a:rPr lang="en-US" dirty="0" smtClean="0"/>
              <a:t> the</a:t>
            </a:r>
            <a:r>
              <a:rPr dirty="0" smtClean="0"/>
              <a:t> </a:t>
            </a:r>
            <a:r>
              <a:rPr dirty="0"/>
              <a:t>Thomas system improves significantly the estimate given by the bare EKF </a:t>
            </a:r>
            <a:r>
              <a:rPr dirty="0" smtClean="0"/>
              <a:t>algorithm</a:t>
            </a:r>
            <a:r>
              <a:rPr lang="en-US" dirty="0" smtClean="0"/>
              <a:t>.</a:t>
            </a:r>
            <a:endParaRPr dirty="0"/>
          </a:p>
        </p:txBody>
      </p:sp>
      <p:sp>
        <p:nvSpPr>
          <p:cNvPr id="239" name="In general, for EnkF, the filtered points approximate a. e.  better the system equations than the measurements : for this reason we can state that our approach gives us satisfying results and works in an appropriate way"/>
          <p:cNvSpPr txBox="1"/>
          <p:nvPr/>
        </p:nvSpPr>
        <p:spPr>
          <a:xfrm>
            <a:off x="18124893" y="4527277"/>
            <a:ext cx="5716572" cy="4661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dirty="0"/>
              <a:t>In general, for </a:t>
            </a:r>
            <a:r>
              <a:rPr lang="en-US" dirty="0" smtClean="0"/>
              <a:t>the </a:t>
            </a:r>
            <a:r>
              <a:rPr dirty="0" smtClean="0"/>
              <a:t>En</a:t>
            </a:r>
            <a:r>
              <a:rPr lang="en-US" dirty="0" smtClean="0"/>
              <a:t>K</a:t>
            </a:r>
            <a:r>
              <a:rPr dirty="0" smtClean="0"/>
              <a:t>F</a:t>
            </a:r>
            <a:r>
              <a:rPr dirty="0"/>
              <a:t>, the filtered points approximate </a:t>
            </a:r>
            <a:r>
              <a:rPr dirty="0" smtClean="0"/>
              <a:t>a.e</a:t>
            </a:r>
            <a:r>
              <a:rPr dirty="0"/>
              <a:t>. </a:t>
            </a:r>
            <a:r>
              <a:rPr dirty="0" smtClean="0"/>
              <a:t>better </a:t>
            </a:r>
            <a:r>
              <a:rPr dirty="0"/>
              <a:t>the system equations than the </a:t>
            </a:r>
            <a:r>
              <a:rPr dirty="0" smtClean="0"/>
              <a:t>measurements: </a:t>
            </a:r>
            <a:r>
              <a:rPr dirty="0"/>
              <a:t>for this reason we can state that our approach gives us satisfying results and works in an appropriate </a:t>
            </a:r>
            <a:r>
              <a:rPr dirty="0" smtClean="0"/>
              <a:t>way</a:t>
            </a:r>
            <a:r>
              <a:rPr lang="en-US" dirty="0" smtClean="0"/>
              <a:t>.</a:t>
            </a:r>
            <a:r>
              <a:rPr dirty="0" smtClean="0"/>
              <a:t> </a:t>
            </a:r>
            <a:endParaRPr dirty="0"/>
          </a:p>
        </p:txBody>
      </p:sp>
      <p:sp>
        <p:nvSpPr>
          <p:cNvPr id="240" name="Morover, reducing the noise covariance matrix for the measurements sampling, the EnKF estimates get better and better still remaining not completely dependent upon the measurements themselves, still guaranteeing us the proper functioning of the algorithm"/>
          <p:cNvSpPr txBox="1"/>
          <p:nvPr/>
        </p:nvSpPr>
        <p:spPr>
          <a:xfrm>
            <a:off x="4117098" y="10266954"/>
            <a:ext cx="16149804" cy="21339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Morover, reducing the noise covariance matrix for the measurements sampling</a:t>
            </a:r>
            <a:r>
              <a:rPr dirty="0" smtClean="0"/>
              <a:t>,</a:t>
            </a:r>
            <a:endParaRPr lang="en-US" dirty="0" smtClean="0"/>
          </a:p>
          <a:p>
            <a:r>
              <a:rPr dirty="0" smtClean="0"/>
              <a:t> </a:t>
            </a:r>
            <a:r>
              <a:rPr dirty="0"/>
              <a:t>the EnKF estimates get better and </a:t>
            </a:r>
            <a:r>
              <a:rPr dirty="0" smtClean="0"/>
              <a:t>better</a:t>
            </a:r>
            <a:r>
              <a:rPr lang="en-US" dirty="0"/>
              <a:t>,</a:t>
            </a:r>
            <a:endParaRPr lang="en-US" dirty="0" smtClean="0"/>
          </a:p>
          <a:p>
            <a:r>
              <a:rPr dirty="0" smtClean="0"/>
              <a:t>still </a:t>
            </a:r>
            <a:r>
              <a:rPr dirty="0"/>
              <a:t>remaining not completely dependent upon the measurements </a:t>
            </a:r>
            <a:r>
              <a:rPr dirty="0" smtClean="0"/>
              <a:t>themselves</a:t>
            </a:r>
            <a:r>
              <a:rPr lang="en-US" dirty="0"/>
              <a:t> </a:t>
            </a:r>
            <a:endParaRPr lang="en-US" dirty="0" smtClean="0"/>
          </a:p>
          <a:p>
            <a:r>
              <a:rPr lang="en-US" dirty="0" smtClean="0"/>
              <a:t>and </a:t>
            </a:r>
            <a:r>
              <a:rPr dirty="0" smtClean="0"/>
              <a:t>still </a:t>
            </a:r>
            <a:r>
              <a:rPr/>
              <a:t>guaranteeing </a:t>
            </a:r>
            <a:r>
              <a:rPr smtClean="0"/>
              <a:t>the </a:t>
            </a:r>
            <a:r>
              <a:rPr dirty="0"/>
              <a:t>proper functioning of </a:t>
            </a:r>
            <a:r>
              <a:rPr/>
              <a:t>the </a:t>
            </a:r>
            <a:r>
              <a:rPr smtClean="0"/>
              <a:t>algorithm</a:t>
            </a:r>
            <a:r>
              <a:rPr lang="en-US"/>
              <a:t>.</a:t>
            </a:r>
            <a:endParaRPr dirty="0"/>
          </a:p>
        </p:txBody>
      </p:sp>
      <p:sp>
        <p:nvSpPr>
          <p:cNvPr id="241" name="Numero diapositiva"/>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ources and related paperwork"/>
          <p:cNvSpPr txBox="1">
            <a:spLocks noGrp="1"/>
          </p:cNvSpPr>
          <p:nvPr>
            <p:ph type="title"/>
          </p:nvPr>
        </p:nvSpPr>
        <p:spPr>
          <a:prstGeom prst="rect">
            <a:avLst/>
          </a:prstGeom>
        </p:spPr>
        <p:txBody>
          <a:bodyPr/>
          <a:lstStyle/>
          <a:p>
            <a:r>
              <a:t>Sources and related paperwork</a:t>
            </a:r>
          </a:p>
        </p:txBody>
      </p:sp>
      <p:sp>
        <p:nvSpPr>
          <p:cNvPr id="244" name="Information and guidelines for our project"/>
          <p:cNvSpPr txBox="1">
            <a:spLocks noGrp="1"/>
          </p:cNvSpPr>
          <p:nvPr>
            <p:ph type="body" sz="quarter" idx="1"/>
          </p:nvPr>
        </p:nvSpPr>
        <p:spPr>
          <a:xfrm>
            <a:off x="1206500" y="2878680"/>
            <a:ext cx="21971000" cy="934781"/>
          </a:xfrm>
          <a:prstGeom prst="rect">
            <a:avLst/>
          </a:prstGeom>
        </p:spPr>
        <p:txBody>
          <a:bodyPr/>
          <a:lstStyle/>
          <a:p>
            <a:r>
              <a:t>Information and guidelines for our project</a:t>
            </a:r>
          </a:p>
        </p:txBody>
      </p:sp>
      <p:sp>
        <p:nvSpPr>
          <p:cNvPr id="245" name="Corpo livello uno…"/>
          <p:cNvSpPr txBox="1">
            <a:spLocks noGrp="1"/>
          </p:cNvSpPr>
          <p:nvPr>
            <p:ph type="body" idx="21"/>
          </p:nvPr>
        </p:nvSpPr>
        <p:spPr>
          <a:xfrm>
            <a:off x="1206500" y="5002898"/>
            <a:ext cx="21971000" cy="8256014"/>
          </a:xfrm>
          <a:prstGeom prst="rect">
            <a:avLst/>
          </a:prstGeom>
          <a:extLst>
            <a:ext uri="{C572A759-6A51-4108-AA02-DFA0A04FC94B}">
              <ma14:wrappingTextBoxFlag xmlns:ma14="http://schemas.microsoft.com/office/mac/drawingml/2011/main" val="1"/>
            </a:ext>
          </a:extLst>
        </p:spPr>
        <p:txBody>
          <a:bodyPr/>
          <a:lstStyle/>
          <a:p>
            <a:r>
              <a:rPr i="1" dirty="0"/>
              <a:t>Google Colab</a:t>
            </a:r>
            <a:r>
              <a:rPr dirty="0"/>
              <a:t> and </a:t>
            </a:r>
            <a:r>
              <a:rPr i="1" dirty="0"/>
              <a:t>Jupiter</a:t>
            </a:r>
            <a:r>
              <a:rPr dirty="0"/>
              <a:t> as working interface, where we wrote our two working Notebook </a:t>
            </a:r>
          </a:p>
          <a:p>
            <a:r>
              <a:rPr dirty="0"/>
              <a:t>The article “</a:t>
            </a:r>
            <a:r>
              <a:rPr i="1" dirty="0"/>
              <a:t>PyDA: A Hands-On Introduction to Dynamical Data Assimilation with Python</a:t>
            </a:r>
            <a:r>
              <a:rPr dirty="0"/>
              <a:t>”  , link : </a:t>
            </a:r>
            <a:r>
              <a:rPr u="sng" dirty="0">
                <a:solidFill>
                  <a:srgbClr val="0000FF"/>
                </a:solidFill>
                <a:uFill>
                  <a:solidFill>
                    <a:srgbClr val="0000FF"/>
                  </a:solidFill>
                </a:uFill>
                <a:hlinkClick r:id="rId2"/>
              </a:rPr>
              <a:t>https://www.osti.gov/pages/servlets/purl/1737509</a:t>
            </a:r>
          </a:p>
          <a:p>
            <a:r>
              <a:rPr dirty="0"/>
              <a:t>The </a:t>
            </a:r>
            <a:r>
              <a:rPr i="1" dirty="0"/>
              <a:t>GitHub</a:t>
            </a:r>
            <a:r>
              <a:rPr dirty="0"/>
              <a:t> repository “</a:t>
            </a:r>
            <a:r>
              <a:rPr i="1" dirty="0"/>
              <a:t>deeptime</a:t>
            </a:r>
            <a:r>
              <a:rPr dirty="0"/>
              <a:t>”</a:t>
            </a:r>
          </a:p>
          <a:p>
            <a:r>
              <a:rPr dirty="0"/>
              <a:t>Chapter 10 from </a:t>
            </a:r>
            <a:r>
              <a:rPr i="1" dirty="0"/>
              <a:t>ClassNotes_CS_2022 </a:t>
            </a:r>
          </a:p>
        </p:txBody>
      </p:sp>
      <p:sp>
        <p:nvSpPr>
          <p:cNvPr id="246" name="Numero diapositiva"/>
          <p:cNvSpPr txBox="1">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dea of the Project"/>
          <p:cNvSpPr txBox="1">
            <a:spLocks noGrp="1"/>
          </p:cNvSpPr>
          <p:nvPr>
            <p:ph type="title"/>
          </p:nvPr>
        </p:nvSpPr>
        <p:spPr>
          <a:prstGeom prst="rect">
            <a:avLst/>
          </a:prstGeom>
        </p:spPr>
        <p:txBody>
          <a:bodyPr/>
          <a:lstStyle>
            <a:lvl1pPr>
              <a:defRPr spc="-200"/>
            </a:lvl1pPr>
          </a:lstStyle>
          <a:p>
            <a:r>
              <a:t>Idea of the Project</a:t>
            </a:r>
          </a:p>
        </p:txBody>
      </p:sp>
      <p:sp>
        <p:nvSpPr>
          <p:cNvPr id="156" name="Approach to the problems:"/>
          <p:cNvSpPr txBox="1">
            <a:spLocks noGrp="1"/>
          </p:cNvSpPr>
          <p:nvPr>
            <p:ph type="body" sz="quarter" idx="1"/>
          </p:nvPr>
        </p:nvSpPr>
        <p:spPr>
          <a:xfrm>
            <a:off x="1206500" y="2735483"/>
            <a:ext cx="21971000" cy="934780"/>
          </a:xfrm>
          <a:prstGeom prst="rect">
            <a:avLst/>
          </a:prstGeom>
        </p:spPr>
        <p:txBody>
          <a:bodyPr/>
          <a:lstStyle/>
          <a:p>
            <a:r>
              <a:t>Approach to the problems:</a:t>
            </a:r>
          </a:p>
        </p:txBody>
      </p:sp>
      <p:sp>
        <p:nvSpPr>
          <p:cNvPr id="157" name="Show the analytical time evolution of the systems…"/>
          <p:cNvSpPr txBox="1">
            <a:spLocks noGrp="1"/>
          </p:cNvSpPr>
          <p:nvPr>
            <p:ph type="body" idx="21"/>
          </p:nvPr>
        </p:nvSpPr>
        <p:spPr>
          <a:xfrm>
            <a:off x="1206500" y="4459115"/>
            <a:ext cx="21971000" cy="8256011"/>
          </a:xfrm>
          <a:prstGeom prst="rect">
            <a:avLst/>
          </a:prstGeom>
          <a:extLst>
            <a:ext uri="{C572A759-6A51-4108-AA02-DFA0A04FC94B}">
              <ma14:wrappingTextBoxFlag xmlns:ma14="http://schemas.microsoft.com/office/mac/drawingml/2011/main" val="1"/>
            </a:ext>
          </a:extLst>
        </p:spPr>
        <p:txBody>
          <a:bodyPr/>
          <a:lstStyle/>
          <a:p>
            <a:r>
              <a:rPr dirty="0"/>
              <a:t>Show the analytical time evolution of the </a:t>
            </a:r>
            <a:r>
              <a:rPr dirty="0" smtClean="0"/>
              <a:t>systems</a:t>
            </a:r>
            <a:r>
              <a:rPr lang="en-US" dirty="0" smtClean="0"/>
              <a:t>.</a:t>
            </a:r>
            <a:endParaRPr dirty="0"/>
          </a:p>
          <a:p>
            <a:r>
              <a:rPr dirty="0"/>
              <a:t>Analyze the filter algorithm to find out the correct parameters to </a:t>
            </a:r>
            <a:r>
              <a:rPr dirty="0" smtClean="0"/>
              <a:t>implement</a:t>
            </a:r>
            <a:r>
              <a:rPr lang="en-US" dirty="0" smtClean="0"/>
              <a:t>.</a:t>
            </a:r>
            <a:endParaRPr dirty="0"/>
          </a:p>
          <a:p>
            <a:r>
              <a:rPr dirty="0"/>
              <a:t>Sample measurements with noise from the analytical </a:t>
            </a:r>
            <a:r>
              <a:rPr dirty="0" smtClean="0"/>
              <a:t>solution</a:t>
            </a:r>
            <a:r>
              <a:rPr lang="en-US" dirty="0" smtClean="0"/>
              <a:t>.</a:t>
            </a:r>
            <a:endParaRPr dirty="0"/>
          </a:p>
          <a:p>
            <a:r>
              <a:rPr dirty="0"/>
              <a:t>Apply the filter algorithm to </a:t>
            </a:r>
            <a:r>
              <a:rPr lang="en-US" dirty="0" smtClean="0"/>
              <a:t>the two systems.</a:t>
            </a:r>
            <a:endParaRPr dirty="0"/>
          </a:p>
          <a:p>
            <a:r>
              <a:rPr dirty="0"/>
              <a:t>Discuss errors and results according to the expected physical </a:t>
            </a:r>
            <a:r>
              <a:rPr dirty="0" smtClean="0"/>
              <a:t>behaviour</a:t>
            </a:r>
            <a:r>
              <a:rPr lang="en-US" dirty="0" smtClean="0"/>
              <a:t>.</a:t>
            </a:r>
            <a:endParaRPr dirty="0"/>
          </a:p>
        </p:txBody>
      </p:sp>
      <p:sp>
        <p:nvSpPr>
          <p:cNvPr id="158"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Schermata 2023-02-15 alle 13.05.15.png" descr="Schermata 2023-02-15 alle 13.05.15.png"/>
          <p:cNvPicPr>
            <a:picLocks noGrp="1" noChangeAspect="1"/>
          </p:cNvPicPr>
          <p:nvPr>
            <p:ph type="pic" idx="21"/>
          </p:nvPr>
        </p:nvPicPr>
        <p:blipFill>
          <a:blip r:embed="rId2">
            <a:extLst/>
          </a:blip>
          <a:srcRect l="2165" r="2165"/>
          <a:stretch>
            <a:fillRect/>
          </a:stretch>
        </p:blipFill>
        <p:spPr>
          <a:xfrm>
            <a:off x="12387267" y="1263649"/>
            <a:ext cx="10922001" cy="11188701"/>
          </a:xfrm>
          <a:prstGeom prst="rect">
            <a:avLst/>
          </a:prstGeom>
        </p:spPr>
      </p:pic>
      <p:sp>
        <p:nvSpPr>
          <p:cNvPr id="161" name="Lorenz System"/>
          <p:cNvSpPr txBox="1">
            <a:spLocks noGrp="1"/>
          </p:cNvSpPr>
          <p:nvPr>
            <p:ph type="title"/>
          </p:nvPr>
        </p:nvSpPr>
        <p:spPr>
          <a:xfrm>
            <a:off x="1206500" y="1270000"/>
            <a:ext cx="9779000" cy="3230904"/>
          </a:xfrm>
          <a:prstGeom prst="rect">
            <a:avLst/>
          </a:prstGeom>
        </p:spPr>
        <p:txBody>
          <a:bodyPr/>
          <a:lstStyle>
            <a:lvl1pPr algn="ctr">
              <a:defRPr spc="-200"/>
            </a:lvl1pPr>
          </a:lstStyle>
          <a:p>
            <a:r>
              <a:t>Lorenz System</a:t>
            </a:r>
          </a:p>
        </p:txBody>
      </p:sp>
      <p:sp>
        <p:nvSpPr>
          <p:cNvPr id="162" name="From Theory we know that this is the time evolution of Lorenz System with a specific choice of the parameters (s, r, b) of the PDE."/>
          <p:cNvSpPr txBox="1">
            <a:spLocks noGrp="1"/>
          </p:cNvSpPr>
          <p:nvPr>
            <p:ph type="body" sz="quarter" idx="1"/>
          </p:nvPr>
        </p:nvSpPr>
        <p:spPr>
          <a:prstGeom prst="rect">
            <a:avLst/>
          </a:prstGeom>
        </p:spPr>
        <p:txBody>
          <a:bodyPr/>
          <a:lstStyle/>
          <a:p>
            <a:pPr>
              <a:defRPr sz="3300"/>
            </a:pPr>
            <a:endParaRPr dirty="0"/>
          </a:p>
          <a:p>
            <a:pPr algn="ctr">
              <a:defRPr sz="3300"/>
            </a:pPr>
            <a:r>
              <a:rPr dirty="0"/>
              <a:t>From </a:t>
            </a:r>
            <a:r>
              <a:rPr lang="en-US" dirty="0" smtClean="0"/>
              <a:t>literature,</a:t>
            </a:r>
            <a:r>
              <a:rPr dirty="0" smtClean="0"/>
              <a:t> </a:t>
            </a:r>
            <a:r>
              <a:rPr dirty="0"/>
              <a:t>we know that this is the time evolution of Lorenz System with a specific choice of the parameters (</a:t>
            </a:r>
            <a:r>
              <a:rPr dirty="0" smtClean="0"/>
              <a:t>s</a:t>
            </a:r>
            <a:r>
              <a:rPr lang="en-US" dirty="0" smtClean="0"/>
              <a:t>igma</a:t>
            </a:r>
            <a:r>
              <a:rPr dirty="0" smtClean="0"/>
              <a:t>, </a:t>
            </a:r>
            <a:r>
              <a:rPr dirty="0"/>
              <a:t>r, b) of the PDE.</a:t>
            </a:r>
          </a:p>
        </p:txBody>
      </p:sp>
      <p:pic>
        <p:nvPicPr>
          <p:cNvPr id="163" name="Schermata 2023-02-15 alle 13.14.26.png" descr="Schermata 2023-02-15 alle 13.14.26.png"/>
          <p:cNvPicPr>
            <a:picLocks noChangeAspect="1"/>
          </p:cNvPicPr>
          <p:nvPr/>
        </p:nvPicPr>
        <p:blipFill>
          <a:blip r:embed="rId3">
            <a:extLst/>
          </a:blip>
          <a:stretch>
            <a:fillRect/>
          </a:stretch>
        </p:blipFill>
        <p:spPr>
          <a:xfrm>
            <a:off x="3799116" y="10127215"/>
            <a:ext cx="4593768" cy="2113134"/>
          </a:xfrm>
          <a:prstGeom prst="rect">
            <a:avLst/>
          </a:prstGeom>
          <a:ln w="12700">
            <a:miter lim="400000"/>
          </a:ln>
        </p:spPr>
      </p:pic>
      <p:sp>
        <p:nvSpPr>
          <p:cNvPr id="164" name="Numero diapositiva"/>
          <p:cNvSpPr txBox="1">
            <a:spLocks noGrp="1"/>
          </p:cNvSpPr>
          <p:nvPr>
            <p:ph type="sldNum" sz="quarter" idx="4294967295"/>
          </p:nvPr>
        </p:nvSpPr>
        <p:spPr>
          <a:xfrm>
            <a:off x="12065050" y="13085232"/>
            <a:ext cx="241402" cy="3746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rom theory we know that with a little noise over initial conditions, the systems change completely the evolution.…"/>
          <p:cNvSpPr txBox="1"/>
          <p:nvPr/>
        </p:nvSpPr>
        <p:spPr>
          <a:xfrm>
            <a:off x="862278" y="4124832"/>
            <a:ext cx="9848991" cy="61965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rPr dirty="0"/>
              <a:t>From </a:t>
            </a:r>
            <a:r>
              <a:rPr lang="en-US" dirty="0" smtClean="0"/>
              <a:t>literature, </a:t>
            </a:r>
            <a:r>
              <a:rPr dirty="0" smtClean="0"/>
              <a:t>we </a:t>
            </a:r>
            <a:r>
              <a:rPr dirty="0"/>
              <a:t>know that with a little </a:t>
            </a:r>
            <a:r>
              <a:rPr dirty="0" smtClean="0"/>
              <a:t>noise</a:t>
            </a:r>
            <a:r>
              <a:rPr lang="it-IT" dirty="0" smtClean="0"/>
              <a:t> </a:t>
            </a:r>
            <a:r>
              <a:rPr lang="en-US" dirty="0" smtClean="0"/>
              <a:t>on the </a:t>
            </a:r>
            <a:r>
              <a:rPr dirty="0" smtClean="0"/>
              <a:t>initial </a:t>
            </a:r>
            <a:r>
              <a:rPr dirty="0"/>
              <a:t>conditions, </a:t>
            </a:r>
            <a:r>
              <a:rPr dirty="0" smtClean="0"/>
              <a:t>the</a:t>
            </a:r>
            <a:r>
              <a:rPr lang="en-US" dirty="0" smtClean="0"/>
              <a:t> evolution of the </a:t>
            </a:r>
            <a:r>
              <a:rPr dirty="0" smtClean="0"/>
              <a:t>system change</a:t>
            </a:r>
            <a:r>
              <a:rPr lang="it-IT" dirty="0" err="1" smtClean="0"/>
              <a:t>s</a:t>
            </a:r>
            <a:r>
              <a:rPr dirty="0" smtClean="0"/>
              <a:t> completely.</a:t>
            </a:r>
            <a:endParaRPr dirty="0"/>
          </a:p>
          <a:p>
            <a:pPr algn="l"/>
            <a:endParaRPr lang="en-US" dirty="0" smtClean="0"/>
          </a:p>
          <a:p>
            <a:pPr algn="l"/>
            <a:endParaRPr lang="en-US" dirty="0" smtClean="0"/>
          </a:p>
          <a:p>
            <a:pPr algn="l"/>
            <a:r>
              <a:rPr dirty="0" smtClean="0"/>
              <a:t>Our </a:t>
            </a:r>
            <a:r>
              <a:rPr dirty="0"/>
              <a:t>aim is to fix this inconvenience </a:t>
            </a:r>
            <a:r>
              <a:rPr dirty="0" smtClean="0"/>
              <a:t>t</a:t>
            </a:r>
            <a:r>
              <a:rPr lang="it-IT" dirty="0" smtClean="0"/>
              <a:t>h</a:t>
            </a:r>
            <a:r>
              <a:rPr dirty="0" smtClean="0"/>
              <a:t>rough</a:t>
            </a:r>
            <a:r>
              <a:rPr lang="it-IT" dirty="0" smtClean="0"/>
              <a:t> the </a:t>
            </a:r>
            <a:r>
              <a:rPr lang="it-IT" dirty="0" err="1" smtClean="0"/>
              <a:t>implementation</a:t>
            </a:r>
            <a:r>
              <a:rPr lang="it-IT" dirty="0" smtClean="0"/>
              <a:t> of a</a:t>
            </a:r>
            <a:r>
              <a:rPr dirty="0" smtClean="0"/>
              <a:t> </a:t>
            </a:r>
            <a:r>
              <a:rPr dirty="0"/>
              <a:t>Kalman </a:t>
            </a:r>
            <a:r>
              <a:rPr dirty="0" smtClean="0"/>
              <a:t>Filter</a:t>
            </a:r>
            <a:r>
              <a:rPr lang="en-US" dirty="0" smtClean="0"/>
              <a:t>.</a:t>
            </a:r>
          </a:p>
          <a:p>
            <a:pPr algn="l"/>
            <a:endParaRPr lang="en-US" dirty="0" smtClean="0"/>
          </a:p>
          <a:p>
            <a:pPr algn="l"/>
            <a:endParaRPr lang="en-US" dirty="0" smtClean="0"/>
          </a:p>
          <a:p>
            <a:pPr algn="l"/>
            <a:r>
              <a:rPr lang="en-US" dirty="0"/>
              <a:t>Here are reported the </a:t>
            </a:r>
            <a:r>
              <a:rPr lang="en-US" dirty="0" smtClean="0"/>
              <a:t>graphs </a:t>
            </a:r>
            <a:r>
              <a:rPr lang="en-US" dirty="0"/>
              <a:t>representing the evolution of the original system </a:t>
            </a:r>
            <a:r>
              <a:rPr lang="en-US" dirty="0" smtClean="0"/>
              <a:t>compared to the </a:t>
            </a:r>
            <a:r>
              <a:rPr lang="en-US" dirty="0"/>
              <a:t>perturbed </a:t>
            </a:r>
            <a:r>
              <a:rPr lang="en-US" dirty="0" smtClean="0"/>
              <a:t>one.</a:t>
            </a:r>
            <a:endParaRPr lang="en-US" dirty="0"/>
          </a:p>
        </p:txBody>
      </p:sp>
      <p:pic>
        <p:nvPicPr>
          <p:cNvPr id="167" name="Schermata 2023-02-15 alle 13.25.00.png" descr="Schermata 2023-02-15 alle 13.25.00.png"/>
          <p:cNvPicPr>
            <a:picLocks noChangeAspect="1"/>
          </p:cNvPicPr>
          <p:nvPr/>
        </p:nvPicPr>
        <p:blipFill>
          <a:blip r:embed="rId2">
            <a:extLst/>
          </a:blip>
          <a:stretch>
            <a:fillRect/>
          </a:stretch>
        </p:blipFill>
        <p:spPr>
          <a:xfrm>
            <a:off x="11707211" y="1011658"/>
            <a:ext cx="12195263" cy="7663241"/>
          </a:xfrm>
          <a:prstGeom prst="rect">
            <a:avLst/>
          </a:prstGeom>
          <a:ln w="12700">
            <a:miter lim="400000"/>
          </a:ln>
        </p:spPr>
      </p:pic>
      <p:pic>
        <p:nvPicPr>
          <p:cNvPr id="168" name="Schermata 2023-02-15 alle 13.25.46.png" descr="Schermata 2023-02-15 alle 13.25.46.png"/>
          <p:cNvPicPr>
            <a:picLocks noChangeAspect="1"/>
          </p:cNvPicPr>
          <p:nvPr/>
        </p:nvPicPr>
        <p:blipFill>
          <a:blip r:embed="rId3">
            <a:extLst/>
          </a:blip>
          <a:stretch>
            <a:fillRect/>
          </a:stretch>
        </p:blipFill>
        <p:spPr>
          <a:xfrm>
            <a:off x="11817591" y="8642330"/>
            <a:ext cx="11618904" cy="3767176"/>
          </a:xfrm>
          <a:prstGeom prst="rect">
            <a:avLst/>
          </a:prstGeom>
          <a:ln w="12700">
            <a:miter lim="400000"/>
          </a:ln>
        </p:spPr>
      </p:pic>
      <p:sp>
        <p:nvSpPr>
          <p:cNvPr id="170"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171" name="Schermata 2023-02-15 alle 13.31.55.png" descr="Schermata 2023-02-15 alle 13.31.55.png"/>
          <p:cNvPicPr>
            <a:picLocks noChangeAspect="1"/>
          </p:cNvPicPr>
          <p:nvPr/>
        </p:nvPicPr>
        <p:blipFill>
          <a:blip r:embed="rId4">
            <a:extLst/>
          </a:blip>
          <a:stretch>
            <a:fillRect/>
          </a:stretch>
        </p:blipFill>
        <p:spPr>
          <a:xfrm>
            <a:off x="22128799" y="9021412"/>
            <a:ext cx="1295402" cy="508002"/>
          </a:xfrm>
          <a:prstGeom prst="rect">
            <a:avLst/>
          </a:prstGeom>
          <a:ln w="12700">
            <a:miter lim="400000"/>
          </a:ln>
        </p:spPr>
      </p:pic>
      <p:sp>
        <p:nvSpPr>
          <p:cNvPr id="172" name="Dealing with perturbations"/>
          <p:cNvSpPr txBox="1"/>
          <p:nvPr/>
        </p:nvSpPr>
        <p:spPr>
          <a:xfrm>
            <a:off x="862278" y="704675"/>
            <a:ext cx="10569043"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Dealing with perturbations</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magine" descr="Immagine"/>
          <p:cNvPicPr>
            <a:picLocks noChangeAspect="1"/>
          </p:cNvPicPr>
          <p:nvPr/>
        </p:nvPicPr>
        <p:blipFill>
          <a:blip r:embed="rId2">
            <a:extLst/>
          </a:blip>
          <a:stretch>
            <a:fillRect/>
          </a:stretch>
        </p:blipFill>
        <p:spPr>
          <a:xfrm>
            <a:off x="12295720" y="1349144"/>
            <a:ext cx="11500312" cy="11500312"/>
          </a:xfrm>
          <a:prstGeom prst="rect">
            <a:avLst/>
          </a:prstGeom>
          <a:ln w="12700">
            <a:miter lim="400000"/>
          </a:ln>
        </p:spPr>
      </p:pic>
      <p:sp>
        <p:nvSpPr>
          <p:cNvPr id="175" name="To implement the Kalman Filters algorithm we need to sample some measurements (z_k) form the analytical equations.…"/>
          <p:cNvSpPr txBox="1"/>
          <p:nvPr/>
        </p:nvSpPr>
        <p:spPr>
          <a:xfrm>
            <a:off x="675531" y="2801470"/>
            <a:ext cx="10703456" cy="262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rPr dirty="0"/>
              <a:t>To implement the Kalman </a:t>
            </a:r>
            <a:r>
              <a:rPr dirty="0" smtClean="0"/>
              <a:t>Filter </a:t>
            </a:r>
            <a:r>
              <a:rPr dirty="0"/>
              <a:t>algorithm we need to sample some measurements </a:t>
            </a:r>
            <a:r>
              <a:rPr dirty="0" smtClean="0"/>
              <a:t>(</a:t>
            </a:r>
            <a:r>
              <a:rPr lang="it-IT" dirty="0" err="1" smtClean="0"/>
              <a:t>which</a:t>
            </a:r>
            <a:r>
              <a:rPr lang="it-IT" dirty="0" smtClean="0"/>
              <a:t> </a:t>
            </a:r>
            <a:r>
              <a:rPr lang="it-IT" dirty="0" err="1" smtClean="0"/>
              <a:t>we</a:t>
            </a:r>
            <a:r>
              <a:rPr lang="it-IT" dirty="0" smtClean="0"/>
              <a:t> call: </a:t>
            </a:r>
            <a:r>
              <a:rPr dirty="0" smtClean="0"/>
              <a:t>z_k</a:t>
            </a:r>
            <a:r>
              <a:rPr dirty="0"/>
              <a:t>) form the analytical equations.</a:t>
            </a:r>
          </a:p>
          <a:p>
            <a:pPr algn="l"/>
            <a:r>
              <a:rPr lang="it-IT" dirty="0" err="1" smtClean="0"/>
              <a:t>We</a:t>
            </a:r>
            <a:r>
              <a:rPr lang="it-IT" dirty="0" smtClean="0"/>
              <a:t> </a:t>
            </a:r>
            <a:r>
              <a:rPr dirty="0" smtClean="0"/>
              <a:t>decided </a:t>
            </a:r>
            <a:r>
              <a:rPr dirty="0"/>
              <a:t>to sample 40 measurement in a range of 2000 time steps (30 seconds</a:t>
            </a:r>
            <a:r>
              <a:rPr dirty="0" smtClean="0"/>
              <a:t>)</a:t>
            </a:r>
            <a:r>
              <a:rPr lang="it-IT" dirty="0"/>
              <a:t>.</a:t>
            </a:r>
            <a:endParaRPr dirty="0"/>
          </a:p>
        </p:txBody>
      </p:sp>
      <p:sp>
        <p:nvSpPr>
          <p:cNvPr id="176" name="Kalman Filters Implementation"/>
          <p:cNvSpPr txBox="1"/>
          <p:nvPr/>
        </p:nvSpPr>
        <p:spPr>
          <a:xfrm>
            <a:off x="-255387" y="643832"/>
            <a:ext cx="13446581" cy="1130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6800" spc="-136">
                <a:solidFill>
                  <a:srgbClr val="004D80"/>
                </a:solidFill>
              </a:defRPr>
            </a:lvl1pPr>
          </a:lstStyle>
          <a:p>
            <a:r>
              <a:t>Kalman Filters Implementation</a:t>
            </a:r>
          </a:p>
        </p:txBody>
      </p:sp>
      <p:pic>
        <p:nvPicPr>
          <p:cNvPr id="177" name="Schermata 2023-02-15 alle 13.40.40.png" descr="Schermata 2023-02-15 alle 13.40.40.png"/>
          <p:cNvPicPr>
            <a:picLocks noChangeAspect="1"/>
          </p:cNvPicPr>
          <p:nvPr/>
        </p:nvPicPr>
        <p:blipFill>
          <a:blip r:embed="rId3">
            <a:extLst/>
          </a:blip>
          <a:stretch>
            <a:fillRect/>
          </a:stretch>
        </p:blipFill>
        <p:spPr>
          <a:xfrm>
            <a:off x="3202427" y="5935865"/>
            <a:ext cx="6547703" cy="6707402"/>
          </a:xfrm>
          <a:prstGeom prst="rect">
            <a:avLst/>
          </a:prstGeom>
          <a:ln w="12700">
            <a:miter lim="400000"/>
          </a:ln>
        </p:spPr>
      </p:pic>
      <p:sp>
        <p:nvSpPr>
          <p:cNvPr id="178"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Schermata 2023-02-15 alle 16.12.28.png" descr="Schermata 2023-02-15 alle 16.12.28.png"/>
          <p:cNvPicPr>
            <a:picLocks noChangeAspect="1"/>
          </p:cNvPicPr>
          <p:nvPr/>
        </p:nvPicPr>
        <p:blipFill>
          <a:blip r:embed="rId2">
            <a:extLst/>
          </a:blip>
          <a:stretch>
            <a:fillRect/>
          </a:stretch>
        </p:blipFill>
        <p:spPr>
          <a:xfrm>
            <a:off x="10210218" y="3586593"/>
            <a:ext cx="13835319" cy="6542814"/>
          </a:xfrm>
          <a:prstGeom prst="rect">
            <a:avLst/>
          </a:prstGeom>
          <a:ln w="12700">
            <a:miter lim="400000"/>
          </a:ln>
        </p:spPr>
      </p:pic>
      <p:sp>
        <p:nvSpPr>
          <p:cNvPr id="181" name="Extended Kalman Filter"/>
          <p:cNvSpPr txBox="1"/>
          <p:nvPr/>
        </p:nvSpPr>
        <p:spPr>
          <a:xfrm>
            <a:off x="703233" y="780875"/>
            <a:ext cx="9326323"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Extended Kalman Filter</a:t>
            </a:r>
          </a:p>
        </p:txBody>
      </p:sp>
      <p:sp>
        <p:nvSpPr>
          <p:cNvPr id="182" name="Our first trial was to use the Extended Kalman Filter to handle the problem.…"/>
          <p:cNvSpPr txBox="1"/>
          <p:nvPr/>
        </p:nvSpPr>
        <p:spPr>
          <a:xfrm>
            <a:off x="935742" y="3092327"/>
            <a:ext cx="8861306" cy="26417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rPr lang="it-IT" dirty="0" err="1" smtClean="0"/>
              <a:t>As</a:t>
            </a:r>
            <a:r>
              <a:rPr lang="it-IT" dirty="0" smtClean="0"/>
              <a:t> a </a:t>
            </a:r>
            <a:r>
              <a:rPr dirty="0" smtClean="0"/>
              <a:t>first trial</a:t>
            </a:r>
            <a:r>
              <a:rPr lang="it-IT" dirty="0" smtClean="0"/>
              <a:t>,</a:t>
            </a:r>
            <a:r>
              <a:rPr dirty="0" smtClean="0"/>
              <a:t> w</a:t>
            </a:r>
            <a:r>
              <a:rPr lang="it-IT" dirty="0" smtClean="0"/>
              <a:t>e </a:t>
            </a:r>
            <a:r>
              <a:rPr lang="it-IT" dirty="0" err="1" smtClean="0"/>
              <a:t>decided</a:t>
            </a:r>
            <a:r>
              <a:rPr dirty="0" smtClean="0"/>
              <a:t> </a:t>
            </a:r>
            <a:r>
              <a:rPr dirty="0"/>
              <a:t>to use </a:t>
            </a:r>
            <a:r>
              <a:rPr lang="it-IT" dirty="0" smtClean="0"/>
              <a:t>an</a:t>
            </a:r>
            <a:r>
              <a:rPr dirty="0" smtClean="0"/>
              <a:t> </a:t>
            </a:r>
            <a:r>
              <a:rPr dirty="0"/>
              <a:t>Extended Kalman </a:t>
            </a:r>
            <a:r>
              <a:rPr dirty="0" smtClean="0"/>
              <a:t>Filte</a:t>
            </a:r>
            <a:r>
              <a:rPr lang="it-IT" dirty="0" err="1" smtClean="0"/>
              <a:t>r</a:t>
            </a:r>
            <a:r>
              <a:rPr lang="it-IT" dirty="0" smtClean="0"/>
              <a:t>.</a:t>
            </a:r>
            <a:endParaRPr dirty="0"/>
          </a:p>
          <a:p>
            <a:pPr algn="l"/>
            <a:endParaRPr lang="it-IT" dirty="0" smtClean="0"/>
          </a:p>
          <a:p>
            <a:pPr algn="l"/>
            <a:r>
              <a:rPr dirty="0" smtClean="0"/>
              <a:t>The </a:t>
            </a:r>
            <a:r>
              <a:rPr dirty="0"/>
              <a:t>result for the estimate of variable x is reported on the </a:t>
            </a:r>
            <a:r>
              <a:rPr dirty="0" smtClean="0"/>
              <a:t>right</a:t>
            </a:r>
            <a:r>
              <a:rPr lang="it-IT" dirty="0" smtClean="0"/>
              <a:t>.</a:t>
            </a:r>
            <a:endParaRPr dirty="0"/>
          </a:p>
        </p:txBody>
      </p:sp>
      <p:sp>
        <p:nvSpPr>
          <p:cNvPr id="183" name="The main feature of this kind of filter is that trough the computation of the Jacobian Matrix (J in the previous scheme) , it can be applied also to nonlinear system like this one"/>
          <p:cNvSpPr txBox="1"/>
          <p:nvPr/>
        </p:nvSpPr>
        <p:spPr>
          <a:xfrm>
            <a:off x="935742" y="6979827"/>
            <a:ext cx="9477407" cy="31495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rPr dirty="0"/>
              <a:t>The </a:t>
            </a:r>
            <a:r>
              <a:rPr lang="it-IT" dirty="0" err="1" smtClean="0"/>
              <a:t>most</a:t>
            </a:r>
            <a:r>
              <a:rPr lang="it-IT" dirty="0" smtClean="0"/>
              <a:t> </a:t>
            </a:r>
            <a:r>
              <a:rPr lang="it-IT" dirty="0" err="1" smtClean="0"/>
              <a:t>important</a:t>
            </a:r>
            <a:r>
              <a:rPr lang="it-IT" dirty="0" smtClean="0"/>
              <a:t> </a:t>
            </a:r>
            <a:r>
              <a:rPr dirty="0" smtClean="0"/>
              <a:t>feature </a:t>
            </a:r>
            <a:r>
              <a:rPr dirty="0"/>
              <a:t>of this kind of filter is that </a:t>
            </a:r>
            <a:r>
              <a:rPr lang="it-IT" dirty="0" err="1" smtClean="0"/>
              <a:t>it</a:t>
            </a:r>
            <a:r>
              <a:rPr lang="it-IT" dirty="0" smtClean="0"/>
              <a:t> can be </a:t>
            </a:r>
            <a:r>
              <a:rPr lang="it-IT" dirty="0" err="1" smtClean="0"/>
              <a:t>used</a:t>
            </a:r>
            <a:r>
              <a:rPr lang="it-IT" dirty="0" smtClean="0"/>
              <a:t> to tackle </a:t>
            </a:r>
            <a:r>
              <a:rPr lang="it-IT" dirty="0" err="1" smtClean="0"/>
              <a:t>also</a:t>
            </a:r>
            <a:r>
              <a:rPr lang="it-IT" dirty="0" smtClean="0"/>
              <a:t> non-linear </a:t>
            </a:r>
            <a:r>
              <a:rPr lang="it-IT" dirty="0" err="1" smtClean="0"/>
              <a:t>systems</a:t>
            </a:r>
            <a:r>
              <a:rPr lang="it-IT" dirty="0" smtClean="0"/>
              <a:t>.</a:t>
            </a:r>
          </a:p>
          <a:p>
            <a:endParaRPr lang="it-IT" dirty="0"/>
          </a:p>
          <a:p>
            <a:r>
              <a:rPr lang="it-IT" dirty="0" err="1" smtClean="0"/>
              <a:t>This</a:t>
            </a:r>
            <a:r>
              <a:rPr lang="it-IT" dirty="0" smtClean="0"/>
              <a:t> </a:t>
            </a:r>
            <a:r>
              <a:rPr lang="it-IT" dirty="0" err="1" smtClean="0"/>
              <a:t>is</a:t>
            </a:r>
            <a:r>
              <a:rPr lang="it-IT" dirty="0" smtClean="0"/>
              <a:t> </a:t>
            </a:r>
            <a:r>
              <a:rPr lang="it-IT" dirty="0" err="1" smtClean="0"/>
              <a:t>done</a:t>
            </a:r>
            <a:r>
              <a:rPr lang="it-IT" dirty="0" smtClean="0"/>
              <a:t> </a:t>
            </a:r>
            <a:r>
              <a:rPr lang="it-IT" dirty="0" err="1" smtClean="0"/>
              <a:t>through</a:t>
            </a:r>
            <a:r>
              <a:rPr lang="it-IT" dirty="0" smtClean="0"/>
              <a:t> the </a:t>
            </a:r>
            <a:r>
              <a:rPr lang="it-IT" dirty="0" err="1" smtClean="0"/>
              <a:t>computation</a:t>
            </a:r>
            <a:r>
              <a:rPr lang="it-IT" dirty="0" smtClean="0"/>
              <a:t> of the </a:t>
            </a:r>
            <a:r>
              <a:rPr dirty="0" smtClean="0"/>
              <a:t>Jacobian </a:t>
            </a:r>
            <a:r>
              <a:rPr dirty="0"/>
              <a:t>Matrix (J in the previous scheme</a:t>
            </a:r>
            <a:r>
              <a:rPr dirty="0" smtClean="0"/>
              <a:t>)</a:t>
            </a:r>
            <a:r>
              <a:rPr lang="it-IT" dirty="0" smtClean="0"/>
              <a:t>.</a:t>
            </a:r>
            <a:endParaRPr dirty="0"/>
          </a:p>
        </p:txBody>
      </p:sp>
      <p:sp>
        <p:nvSpPr>
          <p:cNvPr id="184"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nalysis of the results"/>
          <p:cNvSpPr txBox="1"/>
          <p:nvPr/>
        </p:nvSpPr>
        <p:spPr>
          <a:xfrm>
            <a:off x="906407" y="730075"/>
            <a:ext cx="8767573"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Analysis of the results</a:t>
            </a:r>
          </a:p>
        </p:txBody>
      </p:sp>
      <p:sp>
        <p:nvSpPr>
          <p:cNvPr id="187" name="Plotting the error of the filtered points against the error between the original system and the perturbate one, we can see that we have a clear improvement in terms of precision"/>
          <p:cNvSpPr txBox="1"/>
          <p:nvPr/>
        </p:nvSpPr>
        <p:spPr>
          <a:xfrm>
            <a:off x="1113542" y="2933378"/>
            <a:ext cx="8861306" cy="2629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rPr lang="en-US" dirty="0" smtClean="0"/>
              <a:t>By </a:t>
            </a:r>
            <a:r>
              <a:rPr lang="en-US" dirty="0"/>
              <a:t>p</a:t>
            </a:r>
            <a:r>
              <a:rPr dirty="0" smtClean="0"/>
              <a:t>lotting </a:t>
            </a:r>
            <a:r>
              <a:rPr dirty="0"/>
              <a:t>the error of the filtered points against the error between the original system and the perturbate one, we can see that we have a clear improvement in terms of </a:t>
            </a:r>
            <a:r>
              <a:rPr lang="en-US" dirty="0" smtClean="0"/>
              <a:t>overall </a:t>
            </a:r>
            <a:r>
              <a:rPr dirty="0" smtClean="0"/>
              <a:t>precision</a:t>
            </a:r>
            <a:r>
              <a:rPr lang="en-US" dirty="0" smtClean="0"/>
              <a:t>.</a:t>
            </a:r>
            <a:endParaRPr dirty="0"/>
          </a:p>
        </p:txBody>
      </p:sp>
      <p:pic>
        <p:nvPicPr>
          <p:cNvPr id="188" name="Immagine" descr="Immagine"/>
          <p:cNvPicPr>
            <a:picLocks noChangeAspect="1"/>
          </p:cNvPicPr>
          <p:nvPr/>
        </p:nvPicPr>
        <p:blipFill>
          <a:blip r:embed="rId2">
            <a:extLst/>
          </a:blip>
          <a:stretch>
            <a:fillRect/>
          </a:stretch>
        </p:blipFill>
        <p:spPr>
          <a:xfrm>
            <a:off x="11550650" y="2484101"/>
            <a:ext cx="12171175" cy="5801398"/>
          </a:xfrm>
          <a:prstGeom prst="rect">
            <a:avLst/>
          </a:prstGeom>
          <a:ln w="12700">
            <a:miter lim="400000"/>
          </a:ln>
        </p:spPr>
      </p:pic>
      <p:sp>
        <p:nvSpPr>
          <p:cNvPr id="189" name="However, it is evident both looking at the previous graph and analyzing the diagonal of the Kalman Gain Matrix (K i,i ~ 1)  that the measurements have a lot of influence in the filtered point estimate, thus affecting the reliability and the effectiveness"/>
          <p:cNvSpPr txBox="1"/>
          <p:nvPr/>
        </p:nvSpPr>
        <p:spPr>
          <a:xfrm>
            <a:off x="1113542" y="6900499"/>
            <a:ext cx="8861306" cy="46730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rPr dirty="0"/>
              <a:t>However, </a:t>
            </a:r>
            <a:r>
              <a:rPr lang="en-US" dirty="0" smtClean="0"/>
              <a:t>from </a:t>
            </a:r>
            <a:r>
              <a:rPr dirty="0" smtClean="0"/>
              <a:t>both </a:t>
            </a:r>
            <a:r>
              <a:rPr dirty="0"/>
              <a:t>looking at the previous graph and </a:t>
            </a:r>
            <a:r>
              <a:rPr lang="en-US" dirty="0" smtClean="0"/>
              <a:t>also from </a:t>
            </a:r>
            <a:r>
              <a:rPr dirty="0" smtClean="0"/>
              <a:t>analyzing </a:t>
            </a:r>
            <a:r>
              <a:rPr dirty="0"/>
              <a:t>the diagonal of the Kalman Gain Matrix (</a:t>
            </a:r>
            <a:r>
              <a:rPr dirty="0" smtClean="0"/>
              <a:t>K</a:t>
            </a:r>
            <a:r>
              <a:rPr lang="en-US" dirty="0" smtClean="0"/>
              <a:t>[</a:t>
            </a:r>
            <a:r>
              <a:rPr dirty="0" smtClean="0"/>
              <a:t>i</a:t>
            </a:r>
            <a:r>
              <a:rPr dirty="0"/>
              <a:t>,</a:t>
            </a:r>
            <a:r>
              <a:rPr dirty="0" smtClean="0"/>
              <a:t>i</a:t>
            </a:r>
            <a:r>
              <a:rPr lang="en-US" dirty="0" smtClean="0"/>
              <a:t>]</a:t>
            </a:r>
            <a:r>
              <a:rPr dirty="0" smtClean="0"/>
              <a:t> </a:t>
            </a:r>
            <a:r>
              <a:rPr dirty="0"/>
              <a:t>~ 1</a:t>
            </a:r>
            <a:r>
              <a:rPr dirty="0" smtClean="0"/>
              <a:t>)</a:t>
            </a:r>
            <a:r>
              <a:rPr lang="en-US" dirty="0" smtClean="0"/>
              <a:t>, we noticed that:</a:t>
            </a:r>
          </a:p>
          <a:p>
            <a:endParaRPr lang="en-US" dirty="0"/>
          </a:p>
          <a:p>
            <a:r>
              <a:rPr lang="en-US" dirty="0" smtClean="0"/>
              <a:t>	</a:t>
            </a:r>
            <a:r>
              <a:rPr dirty="0" smtClean="0"/>
              <a:t>the </a:t>
            </a:r>
            <a:r>
              <a:rPr dirty="0"/>
              <a:t>measurements have a lot of influence in the filtered point estimate, thus affecting the reliability and the effectiveness of our </a:t>
            </a:r>
            <a:r>
              <a:rPr dirty="0" smtClean="0"/>
              <a:t>model</a:t>
            </a:r>
            <a:r>
              <a:rPr lang="en-US" dirty="0" smtClean="0"/>
              <a:t>.</a:t>
            </a:r>
            <a:endParaRPr dirty="0"/>
          </a:p>
        </p:txBody>
      </p:sp>
      <p:pic>
        <p:nvPicPr>
          <p:cNvPr id="190" name="Schermata 2023-02-15 alle 16.36.13.png" descr="Schermata 2023-02-15 alle 16.36.13.png"/>
          <p:cNvPicPr>
            <a:picLocks noChangeAspect="1"/>
          </p:cNvPicPr>
          <p:nvPr/>
        </p:nvPicPr>
        <p:blipFill>
          <a:blip r:embed="rId3">
            <a:extLst/>
          </a:blip>
          <a:stretch>
            <a:fillRect/>
          </a:stretch>
        </p:blipFill>
        <p:spPr>
          <a:xfrm>
            <a:off x="11828156" y="10027146"/>
            <a:ext cx="9255742" cy="1477636"/>
          </a:xfrm>
          <a:prstGeom prst="rect">
            <a:avLst/>
          </a:prstGeom>
          <a:ln w="12700">
            <a:miter lim="400000"/>
          </a:ln>
        </p:spPr>
      </p:pic>
      <p:sp>
        <p:nvSpPr>
          <p:cNvPr id="191"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Ensemble Kalman Filter"/>
          <p:cNvSpPr txBox="1"/>
          <p:nvPr/>
        </p:nvSpPr>
        <p:spPr>
          <a:xfrm>
            <a:off x="616441" y="857075"/>
            <a:ext cx="9499906"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Ensemble Kalman Filter</a:t>
            </a:r>
          </a:p>
        </p:txBody>
      </p:sp>
      <p:sp>
        <p:nvSpPr>
          <p:cNvPr id="194" name="The approach of the Ensemble Kalman Filters is pretty much the same as the one for the EKF : the only difference relies in the fact that instead of taking a single measurement as a guess, the idea is to sample N points following a Gaussian distribution a"/>
          <p:cNvSpPr txBox="1"/>
          <p:nvPr/>
        </p:nvSpPr>
        <p:spPr>
          <a:xfrm>
            <a:off x="769354" y="3262221"/>
            <a:ext cx="7178949" cy="61965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rPr dirty="0"/>
              <a:t>The approach of the Ensemble Kalman Filters is pretty much the same as the one for the </a:t>
            </a:r>
            <a:r>
              <a:rPr dirty="0" smtClean="0"/>
              <a:t>EKF: </a:t>
            </a:r>
            <a:r>
              <a:rPr dirty="0"/>
              <a:t>the only difference relies </a:t>
            </a:r>
            <a:r>
              <a:rPr lang="en-US" dirty="0" smtClean="0"/>
              <a:t>on </a:t>
            </a:r>
            <a:r>
              <a:rPr dirty="0" smtClean="0"/>
              <a:t>the </a:t>
            </a:r>
            <a:r>
              <a:rPr dirty="0"/>
              <a:t>fact that instead of taking a single measurement as a guess, </a:t>
            </a:r>
            <a:r>
              <a:rPr lang="en-US" dirty="0" smtClean="0"/>
              <a:t>one </a:t>
            </a:r>
            <a:r>
              <a:rPr dirty="0" smtClean="0"/>
              <a:t>sample</a:t>
            </a:r>
            <a:r>
              <a:rPr lang="en-US" dirty="0" smtClean="0"/>
              <a:t>s</a:t>
            </a:r>
            <a:r>
              <a:rPr dirty="0" smtClean="0"/>
              <a:t> </a:t>
            </a:r>
            <a:r>
              <a:rPr dirty="0"/>
              <a:t>N points </a:t>
            </a:r>
            <a:r>
              <a:rPr lang="en-US" dirty="0" smtClean="0"/>
              <a:t>from </a:t>
            </a:r>
            <a:r>
              <a:rPr dirty="0" smtClean="0"/>
              <a:t>a </a:t>
            </a:r>
            <a:r>
              <a:rPr dirty="0"/>
              <a:t>Gaussian distribution and </a:t>
            </a:r>
            <a:r>
              <a:rPr dirty="0" smtClean="0"/>
              <a:t>t</a:t>
            </a:r>
            <a:r>
              <a:rPr lang="en-US" dirty="0" smtClean="0"/>
              <a:t>hen</a:t>
            </a:r>
            <a:r>
              <a:rPr dirty="0" smtClean="0"/>
              <a:t> appl</a:t>
            </a:r>
            <a:r>
              <a:rPr lang="en-US" dirty="0" smtClean="0"/>
              <a:t>ies</a:t>
            </a:r>
            <a:r>
              <a:rPr dirty="0" smtClean="0"/>
              <a:t> </a:t>
            </a:r>
            <a:r>
              <a:rPr dirty="0"/>
              <a:t>the filtering to every point; the final filtered-estimate will be given by the mean of each </a:t>
            </a:r>
            <a:r>
              <a:rPr dirty="0" smtClean="0"/>
              <a:t>filtered</a:t>
            </a:r>
            <a:r>
              <a:rPr lang="en-US" dirty="0" smtClean="0"/>
              <a:t> cluster of</a:t>
            </a:r>
            <a:r>
              <a:rPr dirty="0" smtClean="0"/>
              <a:t> point</a:t>
            </a:r>
            <a:r>
              <a:rPr lang="en-US" dirty="0" smtClean="0"/>
              <a:t>s.</a:t>
            </a:r>
            <a:endParaRPr dirty="0"/>
          </a:p>
        </p:txBody>
      </p:sp>
      <p:pic>
        <p:nvPicPr>
          <p:cNvPr id="195" name="Immagine" descr="Immagine"/>
          <p:cNvPicPr>
            <a:picLocks noChangeAspect="1"/>
          </p:cNvPicPr>
          <p:nvPr/>
        </p:nvPicPr>
        <p:blipFill>
          <a:blip r:embed="rId2">
            <a:extLst/>
          </a:blip>
          <a:stretch>
            <a:fillRect/>
          </a:stretch>
        </p:blipFill>
        <p:spPr>
          <a:xfrm>
            <a:off x="8633035" y="2754078"/>
            <a:ext cx="15741624" cy="8630871"/>
          </a:xfrm>
          <a:prstGeom prst="rect">
            <a:avLst/>
          </a:prstGeom>
          <a:ln w="12700">
            <a:miter lim="400000"/>
          </a:ln>
        </p:spPr>
      </p:pic>
      <p:pic>
        <p:nvPicPr>
          <p:cNvPr id="196" name="Schermata 2023-02-15 alle 16.52.36.png" descr="Schermata 2023-02-15 alle 16.52.36.png"/>
          <p:cNvPicPr>
            <a:picLocks noChangeAspect="1"/>
          </p:cNvPicPr>
          <p:nvPr/>
        </p:nvPicPr>
        <p:blipFill>
          <a:blip r:embed="rId3">
            <a:extLst/>
          </a:blip>
          <a:stretch>
            <a:fillRect/>
          </a:stretch>
        </p:blipFill>
        <p:spPr>
          <a:xfrm>
            <a:off x="1757460" y="10453885"/>
            <a:ext cx="3365460" cy="653725"/>
          </a:xfrm>
          <a:prstGeom prst="rect">
            <a:avLst/>
          </a:prstGeom>
          <a:ln w="12700">
            <a:miter lim="400000"/>
          </a:ln>
        </p:spPr>
      </p:pic>
      <p:sp>
        <p:nvSpPr>
          <p:cNvPr id="197" name="x0 is the EKF measurement while P0 is the sampling error covariance matrix"/>
          <p:cNvSpPr txBox="1"/>
          <p:nvPr/>
        </p:nvSpPr>
        <p:spPr>
          <a:xfrm>
            <a:off x="5482233" y="11728274"/>
            <a:ext cx="6582817" cy="161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rPr dirty="0"/>
              <a:t>x0 is the EKF measurement while P0 is the sampling error covariance matrix</a:t>
            </a:r>
          </a:p>
        </p:txBody>
      </p:sp>
      <p:sp>
        <p:nvSpPr>
          <p:cNvPr id="198"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cxnSp>
        <p:nvCxnSpPr>
          <p:cNvPr id="3" name="Straight Arrow Connector 2"/>
          <p:cNvCxnSpPr/>
          <p:nvPr/>
        </p:nvCxnSpPr>
        <p:spPr>
          <a:xfrm>
            <a:off x="3653983" y="11107610"/>
            <a:ext cx="2263785" cy="764100"/>
          </a:xfrm>
          <a:prstGeom prst="straightConnector1">
            <a:avLst/>
          </a:prstGeom>
          <a:noFill/>
          <a:ln w="25400" cap="flat">
            <a:solidFill>
              <a:schemeClr val="accent1"/>
            </a:solidFill>
            <a:prstDash val="solid"/>
            <a:round/>
            <a:tailEnd type="arrow"/>
          </a:ln>
          <a:effectLst/>
          <a:sp3d/>
        </p:spPr>
        <p:style>
          <a:lnRef idx="0">
            <a:scrgbClr r="0" g="0" b="0"/>
          </a:lnRef>
          <a:fillRef idx="0">
            <a:scrgbClr r="0" g="0" b="0"/>
          </a:fillRef>
          <a:effectRef idx="0">
            <a:scrgbClr r="0" g="0" b="0"/>
          </a:effectRef>
          <a:fontRef idx="none"/>
        </p:style>
      </p:cxn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omparison between EKF and EnKF"/>
          <p:cNvSpPr txBox="1"/>
          <p:nvPr/>
        </p:nvSpPr>
        <p:spPr>
          <a:xfrm>
            <a:off x="750199" y="831675"/>
            <a:ext cx="14769593" cy="11306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z="6800" spc="-136">
                <a:solidFill>
                  <a:srgbClr val="004D80"/>
                </a:solidFill>
              </a:defRPr>
            </a:lvl1pPr>
          </a:lstStyle>
          <a:p>
            <a:r>
              <a:t>Comparison between EKF and EnKF </a:t>
            </a:r>
          </a:p>
        </p:txBody>
      </p:sp>
      <p:pic>
        <p:nvPicPr>
          <p:cNvPr id="201" name="Immagine" descr="Immagine"/>
          <p:cNvPicPr>
            <a:picLocks noChangeAspect="1"/>
          </p:cNvPicPr>
          <p:nvPr/>
        </p:nvPicPr>
        <p:blipFill>
          <a:blip r:embed="rId2">
            <a:extLst/>
          </a:blip>
          <a:stretch>
            <a:fillRect/>
          </a:stretch>
        </p:blipFill>
        <p:spPr>
          <a:xfrm>
            <a:off x="9709794" y="3361001"/>
            <a:ext cx="14595328" cy="7501998"/>
          </a:xfrm>
          <a:prstGeom prst="rect">
            <a:avLst/>
          </a:prstGeom>
          <a:ln w="12700">
            <a:miter lim="400000"/>
          </a:ln>
        </p:spPr>
      </p:pic>
      <p:sp>
        <p:nvSpPr>
          <p:cNvPr id="202" name="Although the result for the EnKF is similar to the one for EKF in terms of error, the EnKF filtering is more indipendent from the measurements and so more relevant and statistically reliable."/>
          <p:cNvSpPr txBox="1"/>
          <p:nvPr/>
        </p:nvSpPr>
        <p:spPr>
          <a:xfrm>
            <a:off x="613034" y="3130278"/>
            <a:ext cx="8724481" cy="262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rPr dirty="0"/>
              <a:t>Although the result for the EnKF is similar to the one for EKF in terms of </a:t>
            </a:r>
            <a:r>
              <a:rPr lang="en-US" dirty="0" smtClean="0"/>
              <a:t>the </a:t>
            </a:r>
            <a:r>
              <a:rPr dirty="0" smtClean="0"/>
              <a:t>error</a:t>
            </a:r>
            <a:r>
              <a:rPr dirty="0"/>
              <a:t>, the EnKF filtering is more indipendent from the measurements and so more relevant and statistically reliable.</a:t>
            </a:r>
          </a:p>
        </p:txBody>
      </p:sp>
      <p:pic>
        <p:nvPicPr>
          <p:cNvPr id="203" name="Schermata 2023-02-15 alle 17.02.55.png" descr="Schermata 2023-02-15 alle 17.02.55.png"/>
          <p:cNvPicPr>
            <a:picLocks noChangeAspect="1"/>
          </p:cNvPicPr>
          <p:nvPr/>
        </p:nvPicPr>
        <p:blipFill>
          <a:blip r:embed="rId3">
            <a:extLst/>
          </a:blip>
          <a:stretch>
            <a:fillRect/>
          </a:stretch>
        </p:blipFill>
        <p:spPr>
          <a:xfrm>
            <a:off x="1341048" y="9012236"/>
            <a:ext cx="7268453" cy="1747841"/>
          </a:xfrm>
          <a:prstGeom prst="rect">
            <a:avLst/>
          </a:prstGeom>
          <a:ln w="12700">
            <a:miter lim="400000"/>
          </a:ln>
        </p:spPr>
      </p:pic>
      <p:sp>
        <p:nvSpPr>
          <p:cNvPr id="204" name="Numero diapositiva"/>
          <p:cNvSpPr txBox="1">
            <a:spLocks noGrp="1"/>
          </p:cNvSpPr>
          <p:nvPr>
            <p:ph type="sldNum" sz="quarter" idx="4294967295"/>
          </p:nvPr>
        </p:nvSpPr>
        <p:spPr>
          <a:xfrm>
            <a:off x="12065050" y="13080998"/>
            <a:ext cx="241402" cy="3746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xmlns:p14="http://schemas.microsoft.com/office/powerpoint/2010/main" spd="med"/>
</p:sld>
</file>

<file path=ppt/theme/theme1.xml><?xml version="1.0" encoding="utf-8"?>
<a:theme xmlns:a="http://schemas.openxmlformats.org/drawingml/2006/main" name="30_BasicColor">
  <a:themeElements>
    <a:clrScheme name="30_BasicColor">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a:ea typeface="Helvetica"/>
        <a:cs typeface="Helvetica"/>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46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a:ea typeface="Helvetica"/>
        <a:cs typeface="Helvetica"/>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46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33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112</TotalTime>
  <Words>921</Words>
  <Application>Microsoft Macintosh PowerPoint</Application>
  <PresentationFormat>Custom</PresentationFormat>
  <Paragraphs>87</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30_BasicColor</vt:lpstr>
      <vt:lpstr>Computational Statistic Project</vt:lpstr>
      <vt:lpstr>Idea of the Project</vt:lpstr>
      <vt:lpstr>Lorenz System</vt:lpstr>
      <vt:lpstr>PowerPoint Presentation</vt:lpstr>
      <vt:lpstr>PowerPoint Presentation</vt:lpstr>
      <vt:lpstr>PowerPoint Presentation</vt:lpstr>
      <vt:lpstr>PowerPoint Presentation</vt:lpstr>
      <vt:lpstr>PowerPoint Presentation</vt:lpstr>
      <vt:lpstr>PowerPoint Presentation</vt:lpstr>
      <vt:lpstr>Possible improvements</vt:lpstr>
      <vt:lpstr>Thomas Attractor</vt:lpstr>
      <vt:lpstr>PowerPoint Presentation</vt:lpstr>
      <vt:lpstr>PowerPoint Presentation</vt:lpstr>
      <vt:lpstr>PowerPoint Presentation</vt:lpstr>
      <vt:lpstr>PowerPoint Presentation</vt:lpstr>
      <vt:lpstr>Sources and related paperwork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Statistic Project</dc:title>
  <cp:lastModifiedBy>Carlo Argento</cp:lastModifiedBy>
  <cp:revision>6</cp:revision>
  <dcterms:modified xsi:type="dcterms:W3CDTF">2023-04-03T20:56:20Z</dcterms:modified>
</cp:coreProperties>
</file>